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5" r:id="rId3"/>
    <p:sldId id="263" r:id="rId4"/>
    <p:sldId id="282" r:id="rId5"/>
    <p:sldId id="258" r:id="rId6"/>
    <p:sldId id="266" r:id="rId7"/>
    <p:sldId id="257" r:id="rId8"/>
    <p:sldId id="270" r:id="rId9"/>
    <p:sldId id="267" r:id="rId10"/>
    <p:sldId id="272" r:id="rId11"/>
    <p:sldId id="273" r:id="rId12"/>
    <p:sldId id="274" r:id="rId13"/>
    <p:sldId id="275" r:id="rId14"/>
    <p:sldId id="276" r:id="rId15"/>
    <p:sldId id="277" r:id="rId16"/>
    <p:sldId id="278" r:id="rId17"/>
    <p:sldId id="280" r:id="rId18"/>
  </p:sldIdLst>
  <p:sldSz cx="12192000" cy="6858000"/>
  <p:notesSz cx="6858000" cy="9144000"/>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31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25E0277-6F02-416B-A722-60196D4B02A0}" type="datetimeFigureOut">
              <a:rPr lang="ar-SA" smtClean="0"/>
              <a:t>03/07/1444</a:t>
            </a:fld>
            <a:endParaRPr lang="ar-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35B70A6-4344-4D6C-9B36-467E0AD5FA55}" type="slidenum">
              <a:rPr lang="ar-SA" smtClean="0"/>
              <a:t>‹#›</a:t>
            </a:fld>
            <a:endParaRPr lang="ar-SA"/>
          </a:p>
        </p:txBody>
      </p:sp>
    </p:spTree>
    <p:extLst>
      <p:ext uri="{BB962C8B-B14F-4D97-AF65-F5344CB8AC3E}">
        <p14:creationId xmlns:p14="http://schemas.microsoft.com/office/powerpoint/2010/main" val="2221517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135B70A6-4344-4D6C-9B36-467E0AD5FA55}" type="slidenum">
              <a:rPr lang="ar-SA" smtClean="0"/>
              <a:t>1</a:t>
            </a:fld>
            <a:endParaRPr lang="ar-SA"/>
          </a:p>
        </p:txBody>
      </p:sp>
    </p:spTree>
    <p:extLst>
      <p:ext uri="{BB962C8B-B14F-4D97-AF65-F5344CB8AC3E}">
        <p14:creationId xmlns:p14="http://schemas.microsoft.com/office/powerpoint/2010/main" val="244633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135B70A6-4344-4D6C-9B36-467E0AD5FA55}" type="slidenum">
              <a:rPr lang="ar-SA" smtClean="0"/>
              <a:t>2</a:t>
            </a:fld>
            <a:endParaRPr lang="ar-SA"/>
          </a:p>
        </p:txBody>
      </p:sp>
    </p:spTree>
    <p:extLst>
      <p:ext uri="{BB962C8B-B14F-4D97-AF65-F5344CB8AC3E}">
        <p14:creationId xmlns:p14="http://schemas.microsoft.com/office/powerpoint/2010/main" val="661012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135B70A6-4344-4D6C-9B36-467E0AD5FA55}" type="slidenum">
              <a:rPr lang="ar-SA" smtClean="0"/>
              <a:t>6</a:t>
            </a:fld>
            <a:endParaRPr lang="ar-SA"/>
          </a:p>
        </p:txBody>
      </p:sp>
    </p:spTree>
    <p:extLst>
      <p:ext uri="{BB962C8B-B14F-4D97-AF65-F5344CB8AC3E}">
        <p14:creationId xmlns:p14="http://schemas.microsoft.com/office/powerpoint/2010/main" val="1505564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135B70A6-4344-4D6C-9B36-467E0AD5FA55}" type="slidenum">
              <a:rPr lang="ar-SA" smtClean="0"/>
              <a:t>12</a:t>
            </a:fld>
            <a:endParaRPr lang="ar-SA"/>
          </a:p>
        </p:txBody>
      </p:sp>
    </p:spTree>
    <p:extLst>
      <p:ext uri="{BB962C8B-B14F-4D97-AF65-F5344CB8AC3E}">
        <p14:creationId xmlns:p14="http://schemas.microsoft.com/office/powerpoint/2010/main" val="369347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135B70A6-4344-4D6C-9B36-467E0AD5FA55}" type="slidenum">
              <a:rPr lang="ar-SA" smtClean="0"/>
              <a:t>13</a:t>
            </a:fld>
            <a:endParaRPr lang="ar-SA"/>
          </a:p>
        </p:txBody>
      </p:sp>
    </p:spTree>
    <p:extLst>
      <p:ext uri="{BB962C8B-B14F-4D97-AF65-F5344CB8AC3E}">
        <p14:creationId xmlns:p14="http://schemas.microsoft.com/office/powerpoint/2010/main" val="4219739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9BC5-B40C-F5FA-ECF4-3C2C65E95D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SA"/>
          </a:p>
        </p:txBody>
      </p:sp>
      <p:sp>
        <p:nvSpPr>
          <p:cNvPr id="3" name="Subtitle 2">
            <a:extLst>
              <a:ext uri="{FF2B5EF4-FFF2-40B4-BE49-F238E27FC236}">
                <a16:creationId xmlns:a16="http://schemas.microsoft.com/office/drawing/2014/main" id="{418353F8-5AF5-BFE1-DF99-9B77F635A9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SA"/>
          </a:p>
        </p:txBody>
      </p:sp>
      <p:sp>
        <p:nvSpPr>
          <p:cNvPr id="4" name="Date Placeholder 3">
            <a:extLst>
              <a:ext uri="{FF2B5EF4-FFF2-40B4-BE49-F238E27FC236}">
                <a16:creationId xmlns:a16="http://schemas.microsoft.com/office/drawing/2014/main" id="{0BC685E4-48A5-F736-B667-6B77054D359C}"/>
              </a:ext>
            </a:extLst>
          </p:cNvPr>
          <p:cNvSpPr>
            <a:spLocks noGrp="1"/>
          </p:cNvSpPr>
          <p:nvPr>
            <p:ph type="dt" sz="half" idx="10"/>
          </p:nvPr>
        </p:nvSpPr>
        <p:spPr/>
        <p:txBody>
          <a:bodyPr/>
          <a:lstStyle/>
          <a:p>
            <a:fld id="{D90F4951-DA02-46E4-ABA6-D002141EDAB5}" type="datetimeFigureOut">
              <a:rPr lang="ar-SA" smtClean="0"/>
              <a:t>03/07/1444</a:t>
            </a:fld>
            <a:endParaRPr lang="ar-SA"/>
          </a:p>
        </p:txBody>
      </p:sp>
      <p:sp>
        <p:nvSpPr>
          <p:cNvPr id="5" name="Footer Placeholder 4">
            <a:extLst>
              <a:ext uri="{FF2B5EF4-FFF2-40B4-BE49-F238E27FC236}">
                <a16:creationId xmlns:a16="http://schemas.microsoft.com/office/drawing/2014/main" id="{D488775A-8EE2-6B8F-4D71-58A18DC315F9}"/>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901CC337-2A86-A3D3-FD55-A96ECF0FE2B6}"/>
              </a:ext>
            </a:extLst>
          </p:cNvPr>
          <p:cNvSpPr>
            <a:spLocks noGrp="1"/>
          </p:cNvSpPr>
          <p:nvPr>
            <p:ph type="sldNum" sz="quarter" idx="12"/>
          </p:nvPr>
        </p:nvSpPr>
        <p:spPr/>
        <p:txBody>
          <a:bodyPr/>
          <a:lstStyle/>
          <a:p>
            <a:fld id="{36C77FF6-9339-4168-888D-A3D8E4E52B61}" type="slidenum">
              <a:rPr lang="ar-SA" smtClean="0"/>
              <a:t>‹#›</a:t>
            </a:fld>
            <a:endParaRPr lang="ar-SA"/>
          </a:p>
        </p:txBody>
      </p:sp>
    </p:spTree>
    <p:extLst>
      <p:ext uri="{BB962C8B-B14F-4D97-AF65-F5344CB8AC3E}">
        <p14:creationId xmlns:p14="http://schemas.microsoft.com/office/powerpoint/2010/main" val="368269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6584-0D0F-160A-CC86-5927452A0A13}"/>
              </a:ext>
            </a:extLst>
          </p:cNvPr>
          <p:cNvSpPr>
            <a:spLocks noGrp="1"/>
          </p:cNvSpPr>
          <p:nvPr>
            <p:ph type="title"/>
          </p:nvPr>
        </p:nvSpPr>
        <p:spPr/>
        <p:txBody>
          <a:bodyPr/>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C3255850-FA90-D002-C182-9A09DA5F75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BA15327A-0C38-B62F-D217-EBEAA054739C}"/>
              </a:ext>
            </a:extLst>
          </p:cNvPr>
          <p:cNvSpPr>
            <a:spLocks noGrp="1"/>
          </p:cNvSpPr>
          <p:nvPr>
            <p:ph type="dt" sz="half" idx="10"/>
          </p:nvPr>
        </p:nvSpPr>
        <p:spPr/>
        <p:txBody>
          <a:bodyPr/>
          <a:lstStyle/>
          <a:p>
            <a:fld id="{D90F4951-DA02-46E4-ABA6-D002141EDAB5}" type="datetimeFigureOut">
              <a:rPr lang="ar-SA" smtClean="0"/>
              <a:t>03/07/1444</a:t>
            </a:fld>
            <a:endParaRPr lang="ar-SA"/>
          </a:p>
        </p:txBody>
      </p:sp>
      <p:sp>
        <p:nvSpPr>
          <p:cNvPr id="5" name="Footer Placeholder 4">
            <a:extLst>
              <a:ext uri="{FF2B5EF4-FFF2-40B4-BE49-F238E27FC236}">
                <a16:creationId xmlns:a16="http://schemas.microsoft.com/office/drawing/2014/main" id="{925D89FB-D3F4-093D-92A0-00D56F304682}"/>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4A9CD547-CB8E-755B-65A7-6523B435A759}"/>
              </a:ext>
            </a:extLst>
          </p:cNvPr>
          <p:cNvSpPr>
            <a:spLocks noGrp="1"/>
          </p:cNvSpPr>
          <p:nvPr>
            <p:ph type="sldNum" sz="quarter" idx="12"/>
          </p:nvPr>
        </p:nvSpPr>
        <p:spPr/>
        <p:txBody>
          <a:bodyPr/>
          <a:lstStyle/>
          <a:p>
            <a:fld id="{36C77FF6-9339-4168-888D-A3D8E4E52B61}" type="slidenum">
              <a:rPr lang="ar-SA" smtClean="0"/>
              <a:t>‹#›</a:t>
            </a:fld>
            <a:endParaRPr lang="ar-SA"/>
          </a:p>
        </p:txBody>
      </p:sp>
    </p:spTree>
    <p:extLst>
      <p:ext uri="{BB962C8B-B14F-4D97-AF65-F5344CB8AC3E}">
        <p14:creationId xmlns:p14="http://schemas.microsoft.com/office/powerpoint/2010/main" val="235060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611011-D273-8C11-2B6D-B1CE4F96D1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B5D024BA-5238-B7ED-813B-F9D4B3F4BD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F92AAC85-5241-B028-D48E-34C1B997FE93}"/>
              </a:ext>
            </a:extLst>
          </p:cNvPr>
          <p:cNvSpPr>
            <a:spLocks noGrp="1"/>
          </p:cNvSpPr>
          <p:nvPr>
            <p:ph type="dt" sz="half" idx="10"/>
          </p:nvPr>
        </p:nvSpPr>
        <p:spPr/>
        <p:txBody>
          <a:bodyPr/>
          <a:lstStyle/>
          <a:p>
            <a:fld id="{D90F4951-DA02-46E4-ABA6-D002141EDAB5}" type="datetimeFigureOut">
              <a:rPr lang="ar-SA" smtClean="0"/>
              <a:t>03/07/1444</a:t>
            </a:fld>
            <a:endParaRPr lang="ar-SA"/>
          </a:p>
        </p:txBody>
      </p:sp>
      <p:sp>
        <p:nvSpPr>
          <p:cNvPr id="5" name="Footer Placeholder 4">
            <a:extLst>
              <a:ext uri="{FF2B5EF4-FFF2-40B4-BE49-F238E27FC236}">
                <a16:creationId xmlns:a16="http://schemas.microsoft.com/office/drawing/2014/main" id="{94839109-36A4-536B-3619-1BF973400AA5}"/>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B68405E7-5D30-E8A5-8DCE-C69B2D82B78C}"/>
              </a:ext>
            </a:extLst>
          </p:cNvPr>
          <p:cNvSpPr>
            <a:spLocks noGrp="1"/>
          </p:cNvSpPr>
          <p:nvPr>
            <p:ph type="sldNum" sz="quarter" idx="12"/>
          </p:nvPr>
        </p:nvSpPr>
        <p:spPr/>
        <p:txBody>
          <a:bodyPr/>
          <a:lstStyle/>
          <a:p>
            <a:fld id="{36C77FF6-9339-4168-888D-A3D8E4E52B61}" type="slidenum">
              <a:rPr lang="ar-SA" smtClean="0"/>
              <a:t>‹#›</a:t>
            </a:fld>
            <a:endParaRPr lang="ar-SA"/>
          </a:p>
        </p:txBody>
      </p:sp>
    </p:spTree>
    <p:extLst>
      <p:ext uri="{BB962C8B-B14F-4D97-AF65-F5344CB8AC3E}">
        <p14:creationId xmlns:p14="http://schemas.microsoft.com/office/powerpoint/2010/main" val="2339005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79AC-C5C4-60FC-85D9-57789B6277A8}"/>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42FFFB29-C9FC-FC6A-B413-2AA815BA99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FF75D88A-161A-6682-6EC0-C184A70A0A3C}"/>
              </a:ext>
            </a:extLst>
          </p:cNvPr>
          <p:cNvSpPr>
            <a:spLocks noGrp="1"/>
          </p:cNvSpPr>
          <p:nvPr>
            <p:ph type="dt" sz="half" idx="10"/>
          </p:nvPr>
        </p:nvSpPr>
        <p:spPr/>
        <p:txBody>
          <a:bodyPr/>
          <a:lstStyle/>
          <a:p>
            <a:fld id="{D90F4951-DA02-46E4-ABA6-D002141EDAB5}" type="datetimeFigureOut">
              <a:rPr lang="ar-SA" smtClean="0"/>
              <a:t>03/07/1444</a:t>
            </a:fld>
            <a:endParaRPr lang="ar-SA"/>
          </a:p>
        </p:txBody>
      </p:sp>
      <p:sp>
        <p:nvSpPr>
          <p:cNvPr id="5" name="Footer Placeholder 4">
            <a:extLst>
              <a:ext uri="{FF2B5EF4-FFF2-40B4-BE49-F238E27FC236}">
                <a16:creationId xmlns:a16="http://schemas.microsoft.com/office/drawing/2014/main" id="{D305C1C8-5A3B-A860-B30E-306ABF39B455}"/>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847B8B91-3BC7-3494-C64C-D6B5340AD7EE}"/>
              </a:ext>
            </a:extLst>
          </p:cNvPr>
          <p:cNvSpPr>
            <a:spLocks noGrp="1"/>
          </p:cNvSpPr>
          <p:nvPr>
            <p:ph type="sldNum" sz="quarter" idx="12"/>
          </p:nvPr>
        </p:nvSpPr>
        <p:spPr/>
        <p:txBody>
          <a:bodyPr/>
          <a:lstStyle/>
          <a:p>
            <a:fld id="{36C77FF6-9339-4168-888D-A3D8E4E52B61}" type="slidenum">
              <a:rPr lang="ar-SA" smtClean="0"/>
              <a:t>‹#›</a:t>
            </a:fld>
            <a:endParaRPr lang="ar-SA"/>
          </a:p>
        </p:txBody>
      </p:sp>
    </p:spTree>
    <p:extLst>
      <p:ext uri="{BB962C8B-B14F-4D97-AF65-F5344CB8AC3E}">
        <p14:creationId xmlns:p14="http://schemas.microsoft.com/office/powerpoint/2010/main" val="1221072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879F-D35C-A897-9E5B-AE147AAD2C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SA"/>
          </a:p>
        </p:txBody>
      </p:sp>
      <p:sp>
        <p:nvSpPr>
          <p:cNvPr id="3" name="Text Placeholder 2">
            <a:extLst>
              <a:ext uri="{FF2B5EF4-FFF2-40B4-BE49-F238E27FC236}">
                <a16:creationId xmlns:a16="http://schemas.microsoft.com/office/drawing/2014/main" id="{F7D797E7-6C78-6E91-B0DD-3818771B86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032E38-5EC7-BB2C-CEE9-730814BAD242}"/>
              </a:ext>
            </a:extLst>
          </p:cNvPr>
          <p:cNvSpPr>
            <a:spLocks noGrp="1"/>
          </p:cNvSpPr>
          <p:nvPr>
            <p:ph type="dt" sz="half" idx="10"/>
          </p:nvPr>
        </p:nvSpPr>
        <p:spPr/>
        <p:txBody>
          <a:bodyPr/>
          <a:lstStyle/>
          <a:p>
            <a:fld id="{D90F4951-DA02-46E4-ABA6-D002141EDAB5}" type="datetimeFigureOut">
              <a:rPr lang="ar-SA" smtClean="0"/>
              <a:t>03/07/1444</a:t>
            </a:fld>
            <a:endParaRPr lang="ar-SA"/>
          </a:p>
        </p:txBody>
      </p:sp>
      <p:sp>
        <p:nvSpPr>
          <p:cNvPr id="5" name="Footer Placeholder 4">
            <a:extLst>
              <a:ext uri="{FF2B5EF4-FFF2-40B4-BE49-F238E27FC236}">
                <a16:creationId xmlns:a16="http://schemas.microsoft.com/office/drawing/2014/main" id="{0E1A8DDD-967D-9463-45F2-F77A08A301F1}"/>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0FB898E9-CC9F-F0DB-5806-4C66899236EF}"/>
              </a:ext>
            </a:extLst>
          </p:cNvPr>
          <p:cNvSpPr>
            <a:spLocks noGrp="1"/>
          </p:cNvSpPr>
          <p:nvPr>
            <p:ph type="sldNum" sz="quarter" idx="12"/>
          </p:nvPr>
        </p:nvSpPr>
        <p:spPr/>
        <p:txBody>
          <a:bodyPr/>
          <a:lstStyle/>
          <a:p>
            <a:fld id="{36C77FF6-9339-4168-888D-A3D8E4E52B61}" type="slidenum">
              <a:rPr lang="ar-SA" smtClean="0"/>
              <a:t>‹#›</a:t>
            </a:fld>
            <a:endParaRPr lang="ar-SA"/>
          </a:p>
        </p:txBody>
      </p:sp>
    </p:spTree>
    <p:extLst>
      <p:ext uri="{BB962C8B-B14F-4D97-AF65-F5344CB8AC3E}">
        <p14:creationId xmlns:p14="http://schemas.microsoft.com/office/powerpoint/2010/main" val="859172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7E86-410D-5C43-0F88-84295BD7187E}"/>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AD3A5B63-A66A-6D53-0066-63F0B624AA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Content Placeholder 3">
            <a:extLst>
              <a:ext uri="{FF2B5EF4-FFF2-40B4-BE49-F238E27FC236}">
                <a16:creationId xmlns:a16="http://schemas.microsoft.com/office/drawing/2014/main" id="{5E06E826-4A7D-F1D2-1024-BC31DC6FC2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Date Placeholder 4">
            <a:extLst>
              <a:ext uri="{FF2B5EF4-FFF2-40B4-BE49-F238E27FC236}">
                <a16:creationId xmlns:a16="http://schemas.microsoft.com/office/drawing/2014/main" id="{2B6CD603-9AF9-2C29-ED5E-755259A254DA}"/>
              </a:ext>
            </a:extLst>
          </p:cNvPr>
          <p:cNvSpPr>
            <a:spLocks noGrp="1"/>
          </p:cNvSpPr>
          <p:nvPr>
            <p:ph type="dt" sz="half" idx="10"/>
          </p:nvPr>
        </p:nvSpPr>
        <p:spPr/>
        <p:txBody>
          <a:bodyPr/>
          <a:lstStyle/>
          <a:p>
            <a:fld id="{D90F4951-DA02-46E4-ABA6-D002141EDAB5}" type="datetimeFigureOut">
              <a:rPr lang="ar-SA" smtClean="0"/>
              <a:t>03/07/1444</a:t>
            </a:fld>
            <a:endParaRPr lang="ar-SA"/>
          </a:p>
        </p:txBody>
      </p:sp>
      <p:sp>
        <p:nvSpPr>
          <p:cNvPr id="6" name="Footer Placeholder 5">
            <a:extLst>
              <a:ext uri="{FF2B5EF4-FFF2-40B4-BE49-F238E27FC236}">
                <a16:creationId xmlns:a16="http://schemas.microsoft.com/office/drawing/2014/main" id="{5A255517-FD52-61B9-086B-E568FEBE8F01}"/>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EFAD5D7A-82F0-763B-7753-9FC398390B90}"/>
              </a:ext>
            </a:extLst>
          </p:cNvPr>
          <p:cNvSpPr>
            <a:spLocks noGrp="1"/>
          </p:cNvSpPr>
          <p:nvPr>
            <p:ph type="sldNum" sz="quarter" idx="12"/>
          </p:nvPr>
        </p:nvSpPr>
        <p:spPr/>
        <p:txBody>
          <a:bodyPr/>
          <a:lstStyle/>
          <a:p>
            <a:fld id="{36C77FF6-9339-4168-888D-A3D8E4E52B61}" type="slidenum">
              <a:rPr lang="ar-SA" smtClean="0"/>
              <a:t>‹#›</a:t>
            </a:fld>
            <a:endParaRPr lang="ar-SA"/>
          </a:p>
        </p:txBody>
      </p:sp>
    </p:spTree>
    <p:extLst>
      <p:ext uri="{BB962C8B-B14F-4D97-AF65-F5344CB8AC3E}">
        <p14:creationId xmlns:p14="http://schemas.microsoft.com/office/powerpoint/2010/main" val="2077839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CB90A-FBFD-D1EF-B80F-F28C78C31901}"/>
              </a:ext>
            </a:extLst>
          </p:cNvPr>
          <p:cNvSpPr>
            <a:spLocks noGrp="1"/>
          </p:cNvSpPr>
          <p:nvPr>
            <p:ph type="title"/>
          </p:nvPr>
        </p:nvSpPr>
        <p:spPr>
          <a:xfrm>
            <a:off x="839788" y="365125"/>
            <a:ext cx="10515600" cy="1325563"/>
          </a:xfrm>
        </p:spPr>
        <p:txBody>
          <a:bodyPr/>
          <a:lstStyle/>
          <a:p>
            <a:r>
              <a:rPr lang="en-US"/>
              <a:t>Click to edit Master title style</a:t>
            </a:r>
            <a:endParaRPr lang="ar-SA"/>
          </a:p>
        </p:txBody>
      </p:sp>
      <p:sp>
        <p:nvSpPr>
          <p:cNvPr id="3" name="Text Placeholder 2">
            <a:extLst>
              <a:ext uri="{FF2B5EF4-FFF2-40B4-BE49-F238E27FC236}">
                <a16:creationId xmlns:a16="http://schemas.microsoft.com/office/drawing/2014/main" id="{4C56A2A4-3BC2-3985-7232-F6099FED11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424CB6-F9DB-8651-8F0F-AA75F98B68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Text Placeholder 4">
            <a:extLst>
              <a:ext uri="{FF2B5EF4-FFF2-40B4-BE49-F238E27FC236}">
                <a16:creationId xmlns:a16="http://schemas.microsoft.com/office/drawing/2014/main" id="{86133855-B0B6-FDD5-5330-97FD0C717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5F3666-DA53-CD98-FC95-546836914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7" name="Date Placeholder 6">
            <a:extLst>
              <a:ext uri="{FF2B5EF4-FFF2-40B4-BE49-F238E27FC236}">
                <a16:creationId xmlns:a16="http://schemas.microsoft.com/office/drawing/2014/main" id="{6682242A-EFC9-F673-33F8-86F53D4CF822}"/>
              </a:ext>
            </a:extLst>
          </p:cNvPr>
          <p:cNvSpPr>
            <a:spLocks noGrp="1"/>
          </p:cNvSpPr>
          <p:nvPr>
            <p:ph type="dt" sz="half" idx="10"/>
          </p:nvPr>
        </p:nvSpPr>
        <p:spPr/>
        <p:txBody>
          <a:bodyPr/>
          <a:lstStyle/>
          <a:p>
            <a:fld id="{D90F4951-DA02-46E4-ABA6-D002141EDAB5}" type="datetimeFigureOut">
              <a:rPr lang="ar-SA" smtClean="0"/>
              <a:t>03/07/1444</a:t>
            </a:fld>
            <a:endParaRPr lang="ar-SA"/>
          </a:p>
        </p:txBody>
      </p:sp>
      <p:sp>
        <p:nvSpPr>
          <p:cNvPr id="8" name="Footer Placeholder 7">
            <a:extLst>
              <a:ext uri="{FF2B5EF4-FFF2-40B4-BE49-F238E27FC236}">
                <a16:creationId xmlns:a16="http://schemas.microsoft.com/office/drawing/2014/main" id="{DD9C1009-45A9-3B66-CDBD-FFA991B05519}"/>
              </a:ext>
            </a:extLst>
          </p:cNvPr>
          <p:cNvSpPr>
            <a:spLocks noGrp="1"/>
          </p:cNvSpPr>
          <p:nvPr>
            <p:ph type="ftr" sz="quarter" idx="11"/>
          </p:nvPr>
        </p:nvSpPr>
        <p:spPr/>
        <p:txBody>
          <a:bodyPr/>
          <a:lstStyle/>
          <a:p>
            <a:endParaRPr lang="ar-SA"/>
          </a:p>
        </p:txBody>
      </p:sp>
      <p:sp>
        <p:nvSpPr>
          <p:cNvPr id="9" name="Slide Number Placeholder 8">
            <a:extLst>
              <a:ext uri="{FF2B5EF4-FFF2-40B4-BE49-F238E27FC236}">
                <a16:creationId xmlns:a16="http://schemas.microsoft.com/office/drawing/2014/main" id="{5BBE85B2-9895-EB77-C261-CE55CFD73B01}"/>
              </a:ext>
            </a:extLst>
          </p:cNvPr>
          <p:cNvSpPr>
            <a:spLocks noGrp="1"/>
          </p:cNvSpPr>
          <p:nvPr>
            <p:ph type="sldNum" sz="quarter" idx="12"/>
          </p:nvPr>
        </p:nvSpPr>
        <p:spPr/>
        <p:txBody>
          <a:bodyPr/>
          <a:lstStyle/>
          <a:p>
            <a:fld id="{36C77FF6-9339-4168-888D-A3D8E4E52B61}" type="slidenum">
              <a:rPr lang="ar-SA" smtClean="0"/>
              <a:t>‹#›</a:t>
            </a:fld>
            <a:endParaRPr lang="ar-SA"/>
          </a:p>
        </p:txBody>
      </p:sp>
    </p:spTree>
    <p:extLst>
      <p:ext uri="{BB962C8B-B14F-4D97-AF65-F5344CB8AC3E}">
        <p14:creationId xmlns:p14="http://schemas.microsoft.com/office/powerpoint/2010/main" val="81906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BF29-5D15-AEFE-FBCE-43FECF96C3FE}"/>
              </a:ext>
            </a:extLst>
          </p:cNvPr>
          <p:cNvSpPr>
            <a:spLocks noGrp="1"/>
          </p:cNvSpPr>
          <p:nvPr>
            <p:ph type="title"/>
          </p:nvPr>
        </p:nvSpPr>
        <p:spPr/>
        <p:txBody>
          <a:bodyPr/>
          <a:lstStyle/>
          <a:p>
            <a:r>
              <a:rPr lang="en-US"/>
              <a:t>Click to edit Master title style</a:t>
            </a:r>
            <a:endParaRPr lang="ar-SA"/>
          </a:p>
        </p:txBody>
      </p:sp>
      <p:sp>
        <p:nvSpPr>
          <p:cNvPr id="3" name="Date Placeholder 2">
            <a:extLst>
              <a:ext uri="{FF2B5EF4-FFF2-40B4-BE49-F238E27FC236}">
                <a16:creationId xmlns:a16="http://schemas.microsoft.com/office/drawing/2014/main" id="{77AB2FF7-CC32-3949-961F-27657B680F8F}"/>
              </a:ext>
            </a:extLst>
          </p:cNvPr>
          <p:cNvSpPr>
            <a:spLocks noGrp="1"/>
          </p:cNvSpPr>
          <p:nvPr>
            <p:ph type="dt" sz="half" idx="10"/>
          </p:nvPr>
        </p:nvSpPr>
        <p:spPr/>
        <p:txBody>
          <a:bodyPr/>
          <a:lstStyle/>
          <a:p>
            <a:fld id="{D90F4951-DA02-46E4-ABA6-D002141EDAB5}" type="datetimeFigureOut">
              <a:rPr lang="ar-SA" smtClean="0"/>
              <a:t>03/07/1444</a:t>
            </a:fld>
            <a:endParaRPr lang="ar-SA"/>
          </a:p>
        </p:txBody>
      </p:sp>
      <p:sp>
        <p:nvSpPr>
          <p:cNvPr id="4" name="Footer Placeholder 3">
            <a:extLst>
              <a:ext uri="{FF2B5EF4-FFF2-40B4-BE49-F238E27FC236}">
                <a16:creationId xmlns:a16="http://schemas.microsoft.com/office/drawing/2014/main" id="{E2D3C8EF-3562-9484-3A42-A858179C4E5C}"/>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D4604099-2D8A-71AA-E435-5DC111526A81}"/>
              </a:ext>
            </a:extLst>
          </p:cNvPr>
          <p:cNvSpPr>
            <a:spLocks noGrp="1"/>
          </p:cNvSpPr>
          <p:nvPr>
            <p:ph type="sldNum" sz="quarter" idx="12"/>
          </p:nvPr>
        </p:nvSpPr>
        <p:spPr/>
        <p:txBody>
          <a:bodyPr/>
          <a:lstStyle/>
          <a:p>
            <a:fld id="{36C77FF6-9339-4168-888D-A3D8E4E52B61}" type="slidenum">
              <a:rPr lang="ar-SA" smtClean="0"/>
              <a:t>‹#›</a:t>
            </a:fld>
            <a:endParaRPr lang="ar-SA"/>
          </a:p>
        </p:txBody>
      </p:sp>
    </p:spTree>
    <p:extLst>
      <p:ext uri="{BB962C8B-B14F-4D97-AF65-F5344CB8AC3E}">
        <p14:creationId xmlns:p14="http://schemas.microsoft.com/office/powerpoint/2010/main" val="4022303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C206CD-A300-2611-1D02-E1742DAFF92E}"/>
              </a:ext>
            </a:extLst>
          </p:cNvPr>
          <p:cNvSpPr>
            <a:spLocks noGrp="1"/>
          </p:cNvSpPr>
          <p:nvPr>
            <p:ph type="dt" sz="half" idx="10"/>
          </p:nvPr>
        </p:nvSpPr>
        <p:spPr/>
        <p:txBody>
          <a:bodyPr/>
          <a:lstStyle/>
          <a:p>
            <a:fld id="{D90F4951-DA02-46E4-ABA6-D002141EDAB5}" type="datetimeFigureOut">
              <a:rPr lang="ar-SA" smtClean="0"/>
              <a:t>03/07/1444</a:t>
            </a:fld>
            <a:endParaRPr lang="ar-SA"/>
          </a:p>
        </p:txBody>
      </p:sp>
      <p:sp>
        <p:nvSpPr>
          <p:cNvPr id="3" name="Footer Placeholder 2">
            <a:extLst>
              <a:ext uri="{FF2B5EF4-FFF2-40B4-BE49-F238E27FC236}">
                <a16:creationId xmlns:a16="http://schemas.microsoft.com/office/drawing/2014/main" id="{1C02A680-CC24-AA64-8C3A-9EF9C05035FE}"/>
              </a:ext>
            </a:extLst>
          </p:cNvPr>
          <p:cNvSpPr>
            <a:spLocks noGrp="1"/>
          </p:cNvSpPr>
          <p:nvPr>
            <p:ph type="ftr" sz="quarter" idx="11"/>
          </p:nvPr>
        </p:nvSpPr>
        <p:spPr/>
        <p:txBody>
          <a:bodyPr/>
          <a:lstStyle/>
          <a:p>
            <a:endParaRPr lang="ar-SA"/>
          </a:p>
        </p:txBody>
      </p:sp>
      <p:sp>
        <p:nvSpPr>
          <p:cNvPr id="4" name="Slide Number Placeholder 3">
            <a:extLst>
              <a:ext uri="{FF2B5EF4-FFF2-40B4-BE49-F238E27FC236}">
                <a16:creationId xmlns:a16="http://schemas.microsoft.com/office/drawing/2014/main" id="{8752DCEB-E778-F6D3-316A-CC3C32CD96EC}"/>
              </a:ext>
            </a:extLst>
          </p:cNvPr>
          <p:cNvSpPr>
            <a:spLocks noGrp="1"/>
          </p:cNvSpPr>
          <p:nvPr>
            <p:ph type="sldNum" sz="quarter" idx="12"/>
          </p:nvPr>
        </p:nvSpPr>
        <p:spPr/>
        <p:txBody>
          <a:bodyPr/>
          <a:lstStyle/>
          <a:p>
            <a:fld id="{36C77FF6-9339-4168-888D-A3D8E4E52B61}" type="slidenum">
              <a:rPr lang="ar-SA" smtClean="0"/>
              <a:t>‹#›</a:t>
            </a:fld>
            <a:endParaRPr lang="ar-SA"/>
          </a:p>
        </p:txBody>
      </p:sp>
    </p:spTree>
    <p:extLst>
      <p:ext uri="{BB962C8B-B14F-4D97-AF65-F5344CB8AC3E}">
        <p14:creationId xmlns:p14="http://schemas.microsoft.com/office/powerpoint/2010/main" val="3066780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38C37-5DBA-9650-D2C8-B0CE21326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Content Placeholder 2">
            <a:extLst>
              <a:ext uri="{FF2B5EF4-FFF2-40B4-BE49-F238E27FC236}">
                <a16:creationId xmlns:a16="http://schemas.microsoft.com/office/drawing/2014/main" id="{A8DB2757-3BD8-1327-5ADC-1AD1FE5F83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Text Placeholder 3">
            <a:extLst>
              <a:ext uri="{FF2B5EF4-FFF2-40B4-BE49-F238E27FC236}">
                <a16:creationId xmlns:a16="http://schemas.microsoft.com/office/drawing/2014/main" id="{C4CE35EE-F40A-C3DF-76A1-5790114464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A0964-A6AB-4F58-4709-8010EF4CC3B8}"/>
              </a:ext>
            </a:extLst>
          </p:cNvPr>
          <p:cNvSpPr>
            <a:spLocks noGrp="1"/>
          </p:cNvSpPr>
          <p:nvPr>
            <p:ph type="dt" sz="half" idx="10"/>
          </p:nvPr>
        </p:nvSpPr>
        <p:spPr/>
        <p:txBody>
          <a:bodyPr/>
          <a:lstStyle/>
          <a:p>
            <a:fld id="{D90F4951-DA02-46E4-ABA6-D002141EDAB5}" type="datetimeFigureOut">
              <a:rPr lang="ar-SA" smtClean="0"/>
              <a:t>03/07/1444</a:t>
            </a:fld>
            <a:endParaRPr lang="ar-SA"/>
          </a:p>
        </p:txBody>
      </p:sp>
      <p:sp>
        <p:nvSpPr>
          <p:cNvPr id="6" name="Footer Placeholder 5">
            <a:extLst>
              <a:ext uri="{FF2B5EF4-FFF2-40B4-BE49-F238E27FC236}">
                <a16:creationId xmlns:a16="http://schemas.microsoft.com/office/drawing/2014/main" id="{7A00EAE0-0E76-27C3-CE87-F1561B8DADF8}"/>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66A3F457-CA73-CEDB-180E-7EE836D48FBE}"/>
              </a:ext>
            </a:extLst>
          </p:cNvPr>
          <p:cNvSpPr>
            <a:spLocks noGrp="1"/>
          </p:cNvSpPr>
          <p:nvPr>
            <p:ph type="sldNum" sz="quarter" idx="12"/>
          </p:nvPr>
        </p:nvSpPr>
        <p:spPr/>
        <p:txBody>
          <a:bodyPr/>
          <a:lstStyle/>
          <a:p>
            <a:fld id="{36C77FF6-9339-4168-888D-A3D8E4E52B61}" type="slidenum">
              <a:rPr lang="ar-SA" smtClean="0"/>
              <a:t>‹#›</a:t>
            </a:fld>
            <a:endParaRPr lang="ar-SA"/>
          </a:p>
        </p:txBody>
      </p:sp>
    </p:spTree>
    <p:extLst>
      <p:ext uri="{BB962C8B-B14F-4D97-AF65-F5344CB8AC3E}">
        <p14:creationId xmlns:p14="http://schemas.microsoft.com/office/powerpoint/2010/main" val="127104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E23C-70DA-354F-9A8C-895B482AF7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Picture Placeholder 2">
            <a:extLst>
              <a:ext uri="{FF2B5EF4-FFF2-40B4-BE49-F238E27FC236}">
                <a16:creationId xmlns:a16="http://schemas.microsoft.com/office/drawing/2014/main" id="{F776998D-8FF8-2E42-E899-675255FBF2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a:extLst>
              <a:ext uri="{FF2B5EF4-FFF2-40B4-BE49-F238E27FC236}">
                <a16:creationId xmlns:a16="http://schemas.microsoft.com/office/drawing/2014/main" id="{03FCF16A-2769-F8B3-4835-EDC4B44D4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CEA670-CDA8-5A5D-AD27-5F4CAE67EFAF}"/>
              </a:ext>
            </a:extLst>
          </p:cNvPr>
          <p:cNvSpPr>
            <a:spLocks noGrp="1"/>
          </p:cNvSpPr>
          <p:nvPr>
            <p:ph type="dt" sz="half" idx="10"/>
          </p:nvPr>
        </p:nvSpPr>
        <p:spPr/>
        <p:txBody>
          <a:bodyPr/>
          <a:lstStyle/>
          <a:p>
            <a:fld id="{D90F4951-DA02-46E4-ABA6-D002141EDAB5}" type="datetimeFigureOut">
              <a:rPr lang="ar-SA" smtClean="0"/>
              <a:t>03/07/1444</a:t>
            </a:fld>
            <a:endParaRPr lang="ar-SA"/>
          </a:p>
        </p:txBody>
      </p:sp>
      <p:sp>
        <p:nvSpPr>
          <p:cNvPr id="6" name="Footer Placeholder 5">
            <a:extLst>
              <a:ext uri="{FF2B5EF4-FFF2-40B4-BE49-F238E27FC236}">
                <a16:creationId xmlns:a16="http://schemas.microsoft.com/office/drawing/2014/main" id="{429E9558-281B-4F15-BBCC-C6374FF53F9E}"/>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3E3B4625-A5C8-AD42-DDAE-5A48D33440CB}"/>
              </a:ext>
            </a:extLst>
          </p:cNvPr>
          <p:cNvSpPr>
            <a:spLocks noGrp="1"/>
          </p:cNvSpPr>
          <p:nvPr>
            <p:ph type="sldNum" sz="quarter" idx="12"/>
          </p:nvPr>
        </p:nvSpPr>
        <p:spPr/>
        <p:txBody>
          <a:bodyPr/>
          <a:lstStyle/>
          <a:p>
            <a:fld id="{36C77FF6-9339-4168-888D-A3D8E4E52B61}" type="slidenum">
              <a:rPr lang="ar-SA" smtClean="0"/>
              <a:t>‹#›</a:t>
            </a:fld>
            <a:endParaRPr lang="ar-SA"/>
          </a:p>
        </p:txBody>
      </p:sp>
    </p:spTree>
    <p:extLst>
      <p:ext uri="{BB962C8B-B14F-4D97-AF65-F5344CB8AC3E}">
        <p14:creationId xmlns:p14="http://schemas.microsoft.com/office/powerpoint/2010/main" val="3944260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CC9ED-0003-0558-C819-15A45688F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SA"/>
          </a:p>
        </p:txBody>
      </p:sp>
      <p:sp>
        <p:nvSpPr>
          <p:cNvPr id="3" name="Text Placeholder 2">
            <a:extLst>
              <a:ext uri="{FF2B5EF4-FFF2-40B4-BE49-F238E27FC236}">
                <a16:creationId xmlns:a16="http://schemas.microsoft.com/office/drawing/2014/main" id="{40ED083F-2A2B-004E-05D1-6139588A9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CF0844F8-614F-9837-FB96-D4F8BE9F1E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0F4951-DA02-46E4-ABA6-D002141EDAB5}" type="datetimeFigureOut">
              <a:rPr lang="ar-SA" smtClean="0"/>
              <a:t>03/07/1444</a:t>
            </a:fld>
            <a:endParaRPr lang="ar-SA"/>
          </a:p>
        </p:txBody>
      </p:sp>
      <p:sp>
        <p:nvSpPr>
          <p:cNvPr id="5" name="Footer Placeholder 4">
            <a:extLst>
              <a:ext uri="{FF2B5EF4-FFF2-40B4-BE49-F238E27FC236}">
                <a16:creationId xmlns:a16="http://schemas.microsoft.com/office/drawing/2014/main" id="{C124BC2B-2577-E628-1C64-3CAD75C80B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SA"/>
          </a:p>
        </p:txBody>
      </p:sp>
      <p:sp>
        <p:nvSpPr>
          <p:cNvPr id="6" name="Slide Number Placeholder 5">
            <a:extLst>
              <a:ext uri="{FF2B5EF4-FFF2-40B4-BE49-F238E27FC236}">
                <a16:creationId xmlns:a16="http://schemas.microsoft.com/office/drawing/2014/main" id="{0821280C-6511-CA52-ECFA-36803A12F5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77FF6-9339-4168-888D-A3D8E4E52B61}" type="slidenum">
              <a:rPr lang="ar-SA" smtClean="0"/>
              <a:t>‹#›</a:t>
            </a:fld>
            <a:endParaRPr lang="ar-SA"/>
          </a:p>
        </p:txBody>
      </p:sp>
    </p:spTree>
    <p:extLst>
      <p:ext uri="{BB962C8B-B14F-4D97-AF65-F5344CB8AC3E}">
        <p14:creationId xmlns:p14="http://schemas.microsoft.com/office/powerpoint/2010/main" val="4051846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81BB49A-EC1F-97A3-B4D2-0BFFDFC8151C}"/>
              </a:ext>
            </a:extLst>
          </p:cNvPr>
          <p:cNvSpPr>
            <a:spLocks noGrp="1"/>
          </p:cNvSpPr>
          <p:nvPr>
            <p:ph type="ctrTitle"/>
          </p:nvPr>
        </p:nvSpPr>
        <p:spPr>
          <a:xfrm>
            <a:off x="6090045" y="1346200"/>
            <a:ext cx="5624118" cy="3284538"/>
          </a:xfrm>
        </p:spPr>
        <p:txBody>
          <a:bodyPr anchor="b">
            <a:normAutofit/>
          </a:bodyPr>
          <a:lstStyle/>
          <a:p>
            <a:pPr algn="l"/>
            <a:r>
              <a:rPr lang="en-US" sz="5100" b="1" dirty="0">
                <a:solidFill>
                  <a:srgbClr val="C00000"/>
                </a:solidFill>
              </a:rPr>
              <a:t>Inductive t-SNE via deep learning to visualize multi-label images (2019)</a:t>
            </a:r>
            <a:endParaRPr lang="ar-SA" sz="5100" b="1" dirty="0">
              <a:solidFill>
                <a:srgbClr val="C00000"/>
              </a:solidFill>
            </a:endParaRPr>
          </a:p>
        </p:txBody>
      </p:sp>
      <p:sp>
        <p:nvSpPr>
          <p:cNvPr id="3" name="Subtitle 2">
            <a:extLst>
              <a:ext uri="{FF2B5EF4-FFF2-40B4-BE49-F238E27FC236}">
                <a16:creationId xmlns:a16="http://schemas.microsoft.com/office/drawing/2014/main" id="{F4E9A25F-8EE6-8674-56B2-EA6FB84C8ADD}"/>
              </a:ext>
            </a:extLst>
          </p:cNvPr>
          <p:cNvSpPr>
            <a:spLocks noGrp="1"/>
          </p:cNvSpPr>
          <p:nvPr>
            <p:ph type="subTitle" idx="1"/>
          </p:nvPr>
        </p:nvSpPr>
        <p:spPr>
          <a:xfrm>
            <a:off x="6096369" y="4630738"/>
            <a:ext cx="5617794" cy="1150937"/>
          </a:xfrm>
        </p:spPr>
        <p:txBody>
          <a:bodyPr anchor="t">
            <a:normAutofit/>
          </a:bodyPr>
          <a:lstStyle/>
          <a:p>
            <a:pPr algn="l"/>
            <a:r>
              <a:rPr lang="en-GB" sz="1900" dirty="0"/>
              <a:t>Instituto </a:t>
            </a:r>
            <a:r>
              <a:rPr lang="en-GB" sz="1900" dirty="0" err="1"/>
              <a:t>Tecnológico</a:t>
            </a:r>
            <a:r>
              <a:rPr lang="en-GB" sz="1900" dirty="0"/>
              <a:t> </a:t>
            </a:r>
            <a:r>
              <a:rPr lang="en-GB" sz="1900" dirty="0" err="1"/>
              <a:t>Autónomo</a:t>
            </a:r>
            <a:r>
              <a:rPr lang="en-GB" sz="1900" dirty="0"/>
              <a:t> de México (ITAM), Mexico City, Mexico </a:t>
            </a:r>
          </a:p>
          <a:p>
            <a:pPr algn="l"/>
            <a:r>
              <a:rPr lang="en-GB" sz="1900" dirty="0"/>
              <a:t>CVM Lab - University of Geneva, Geneva, Switzerland</a:t>
            </a:r>
            <a:endParaRPr lang="ar-SA" sz="1900" dirty="0"/>
          </a:p>
        </p:txBody>
      </p:sp>
      <p:sp>
        <p:nvSpPr>
          <p:cNvPr id="22" name="Freeform: Shape 21">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4" descr="Chart, map, scatter chart&#10;&#10;Description automatically generated">
            <a:extLst>
              <a:ext uri="{FF2B5EF4-FFF2-40B4-BE49-F238E27FC236}">
                <a16:creationId xmlns:a16="http://schemas.microsoft.com/office/drawing/2014/main" id="{BED624F1-A15C-0C2C-5C57-F7F440323D43}"/>
              </a:ext>
            </a:extLst>
          </p:cNvPr>
          <p:cNvPicPr>
            <a:picLocks noChangeAspect="1"/>
          </p:cNvPicPr>
          <p:nvPr/>
        </p:nvPicPr>
        <p:blipFill rotWithShape="1">
          <a:blip r:embed="rId3"/>
          <a:srcRect l="43067"/>
          <a:stretch/>
        </p:blipFill>
        <p:spPr>
          <a:xfrm>
            <a:off x="-1507" y="10"/>
            <a:ext cx="5205951" cy="6857990"/>
          </a:xfrm>
          <a:custGeom>
            <a:avLst/>
            <a:gdLst/>
            <a:ahLst/>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p:spPr>
      </p:pic>
      <p:sp>
        <p:nvSpPr>
          <p:cNvPr id="26" name="Freeform: Shape 25">
            <a:extLst>
              <a:ext uri="{FF2B5EF4-FFF2-40B4-BE49-F238E27FC236}">
                <a16:creationId xmlns:a16="http://schemas.microsoft.com/office/drawing/2014/main" id="{CB7B90D9-1EC2-4A12-B24A-342C1BCA2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9072" y="0"/>
            <a:ext cx="2845372" cy="6858000"/>
          </a:xfrm>
          <a:custGeom>
            <a:avLst/>
            <a:gdLst>
              <a:gd name="connsiteX0" fmla="*/ 939908 w 2845372"/>
              <a:gd name="connsiteY0" fmla="*/ 0 h 6858000"/>
              <a:gd name="connsiteX1" fmla="*/ 1222349 w 2845372"/>
              <a:gd name="connsiteY1" fmla="*/ 0 h 6858000"/>
              <a:gd name="connsiteX2" fmla="*/ 1244473 w 2845372"/>
              <a:gd name="connsiteY2" fmla="*/ 14997 h 6858000"/>
              <a:gd name="connsiteX3" fmla="*/ 2845372 w 2845372"/>
              <a:gd name="connsiteY3" fmla="*/ 3621656 h 6858000"/>
              <a:gd name="connsiteX4" fmla="*/ 971022 w 2845372"/>
              <a:gd name="connsiteY4" fmla="*/ 6374814 h 6858000"/>
              <a:gd name="connsiteX5" fmla="*/ 454374 w 2845372"/>
              <a:gd name="connsiteY5" fmla="*/ 6780599 h 6858000"/>
              <a:gd name="connsiteX6" fmla="*/ 342618 w 2845372"/>
              <a:gd name="connsiteY6" fmla="*/ 6858000 h 6858000"/>
              <a:gd name="connsiteX7" fmla="*/ 129116 w 2845372"/>
              <a:gd name="connsiteY7" fmla="*/ 6858000 h 6858000"/>
              <a:gd name="connsiteX8" fmla="*/ 0 w 2845372"/>
              <a:gd name="connsiteY8" fmla="*/ 6858000 h 6858000"/>
              <a:gd name="connsiteX9" fmla="*/ 119401 w 2845372"/>
              <a:gd name="connsiteY9" fmla="*/ 6780599 h 6858000"/>
              <a:gd name="connsiteX10" fmla="*/ 671389 w 2845372"/>
              <a:gd name="connsiteY10" fmla="*/ 6374814 h 6858000"/>
              <a:gd name="connsiteX11" fmla="*/ 2673952 w 2845372"/>
              <a:gd name="connsiteY11" fmla="*/ 3621656 h 6858000"/>
              <a:gd name="connsiteX12" fmla="*/ 963545 w 2845372"/>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5372" h="6858000">
                <a:moveTo>
                  <a:pt x="939908" y="0"/>
                </a:moveTo>
                <a:lnTo>
                  <a:pt x="1222349" y="0"/>
                </a:lnTo>
                <a:lnTo>
                  <a:pt x="1244473" y="14997"/>
                </a:lnTo>
                <a:cubicBezTo>
                  <a:pt x="2271636" y="754641"/>
                  <a:pt x="2845372" y="2093192"/>
                  <a:pt x="2845372" y="3621656"/>
                </a:cubicBezTo>
                <a:cubicBezTo>
                  <a:pt x="2845372" y="4969131"/>
                  <a:pt x="1916647" y="5602839"/>
                  <a:pt x="971022" y="6374814"/>
                </a:cubicBezTo>
                <a:cubicBezTo>
                  <a:pt x="798819" y="6515397"/>
                  <a:pt x="628192" y="6653108"/>
                  <a:pt x="454374" y="6780599"/>
                </a:cubicBezTo>
                <a:lnTo>
                  <a:pt x="342618" y="6858000"/>
                </a:lnTo>
                <a:lnTo>
                  <a:pt x="129116" y="6858000"/>
                </a:lnTo>
                <a:lnTo>
                  <a:pt x="0" y="6858000"/>
                </a:lnTo>
                <a:lnTo>
                  <a:pt x="119401" y="6780599"/>
                </a:lnTo>
                <a:cubicBezTo>
                  <a:pt x="305108" y="6653108"/>
                  <a:pt x="487407" y="6515397"/>
                  <a:pt x="671389" y="6374814"/>
                </a:cubicBezTo>
                <a:cubicBezTo>
                  <a:pt x="1681699" y="5602839"/>
                  <a:pt x="2673952" y="4969131"/>
                  <a:pt x="2673952" y="3621656"/>
                </a:cubicBezTo>
                <a:cubicBezTo>
                  <a:pt x="2673952" y="2093192"/>
                  <a:pt x="2060970" y="754641"/>
                  <a:pt x="963545"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852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2D681-0C82-71FD-B020-8AFDC8C0E27B}"/>
              </a:ext>
            </a:extLst>
          </p:cNvPr>
          <p:cNvSpPr>
            <a:spLocks noGrp="1"/>
          </p:cNvSpPr>
          <p:nvPr>
            <p:ph type="title"/>
          </p:nvPr>
        </p:nvSpPr>
        <p:spPr/>
        <p:txBody>
          <a:bodyPr/>
          <a:lstStyle/>
          <a:p>
            <a:pPr algn="ctr"/>
            <a:r>
              <a:rPr lang="en-GB" b="1" dirty="0">
                <a:solidFill>
                  <a:srgbClr val="C00000"/>
                </a:solidFill>
              </a:rPr>
              <a:t>Supervised t-SNE</a:t>
            </a:r>
            <a:endParaRPr lang="ar-SA" b="1" dirty="0">
              <a:solidFill>
                <a:srgbClr val="C0000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B6EE68-3C8B-330F-7F44-670DED7E9A37}"/>
                  </a:ext>
                </a:extLst>
              </p:cNvPr>
              <p:cNvSpPr txBox="1"/>
              <p:nvPr/>
            </p:nvSpPr>
            <p:spPr>
              <a:xfrm>
                <a:off x="675409" y="2135193"/>
                <a:ext cx="4047968" cy="970202"/>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ar-S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d>
                            <m:dPr>
                              <m:begChr m:val=""/>
                              <m:endChr m:val="|"/>
                              <m:ctrlPr>
                                <a:rPr lang="ar-SA" i="1">
                                  <a:solidFill>
                                    <a:schemeClr val="tx1"/>
                                  </a:solidFill>
                                  <a:latin typeface="Cambria Math" panose="02040503050406030204" pitchFamily="18" charset="0"/>
                                </a:rPr>
                              </m:ctrlPr>
                            </m:dPr>
                            <m:e>
                              <m:r>
                                <a:rPr lang="ar-SA" i="1">
                                  <a:solidFill>
                                    <a:schemeClr val="tx1"/>
                                  </a:solidFill>
                                  <a:latin typeface="Cambria Math" panose="02040503050406030204" pitchFamily="18" charset="0"/>
                                </a:rPr>
                                <m:t>𝑗</m:t>
                              </m:r>
                            </m:e>
                          </m:d>
                          <m:r>
                            <a:rPr lang="ar-SA" i="1">
                              <a:solidFill>
                                <a:schemeClr val="tx1"/>
                              </a:solidFill>
                              <a:latin typeface="Cambria Math" panose="02040503050406030204" pitchFamily="18" charset="0"/>
                            </a:rPr>
                            <m:t>𝑖</m:t>
                          </m:r>
                        </m:sub>
                      </m:sSub>
                      <m:r>
                        <a:rPr lang="ar-SA" i="0">
                          <a:solidFill>
                            <a:schemeClr val="tx1"/>
                          </a:solidFill>
                          <a:latin typeface="Cambria Math" panose="02040503050406030204" pitchFamily="18" charset="0"/>
                        </a:rPr>
                        <m:t>=</m:t>
                      </m:r>
                      <m:f>
                        <m:fPr>
                          <m:ctrlPr>
                            <a:rPr lang="ar-SA" i="1">
                              <a:solidFill>
                                <a:schemeClr val="tx1"/>
                              </a:solidFill>
                              <a:latin typeface="Cambria Math" panose="02040503050406030204" pitchFamily="18" charset="0"/>
                            </a:rPr>
                          </m:ctrlPr>
                        </m:fPr>
                        <m:num>
                          <m:func>
                            <m:funcPr>
                              <m:ctrlPr>
                                <a:rPr lang="ar-SA" i="1">
                                  <a:solidFill>
                                    <a:schemeClr val="tx1"/>
                                  </a:solidFill>
                                  <a:latin typeface="Cambria Math" panose="02040503050406030204" pitchFamily="18" charset="0"/>
                                </a:rPr>
                              </m:ctrlPr>
                            </m:funcPr>
                            <m:fName>
                              <m:r>
                                <m:rPr>
                                  <m:sty m:val="p"/>
                                </m:rPr>
                                <a:rPr lang="ar-SA" i="0">
                                  <a:solidFill>
                                    <a:schemeClr val="tx1"/>
                                  </a:solidFill>
                                  <a:latin typeface="Cambria Math" panose="02040503050406030204" pitchFamily="18" charset="0"/>
                                </a:rPr>
                                <m:t>exp</m:t>
                              </m:r>
                            </m:fName>
                            <m:e>
                              <m:d>
                                <m:dPr>
                                  <m:ctrlPr>
                                    <a:rPr lang="ar-SA" i="1">
                                      <a:solidFill>
                                        <a:schemeClr val="tx1"/>
                                      </a:solidFill>
                                      <a:latin typeface="Cambria Math" panose="02040503050406030204" pitchFamily="18" charset="0"/>
                                    </a:rPr>
                                  </m:ctrlPr>
                                </m:dPr>
                                <m:e>
                                  <m:r>
                                    <a:rPr lang="ar-SA" i="0">
                                      <a:solidFill>
                                        <a:schemeClr val="tx1"/>
                                      </a:solidFill>
                                      <a:latin typeface="Cambria Math" panose="02040503050406030204" pitchFamily="18" charset="0"/>
                                    </a:rPr>
                                    <m:t>−</m:t>
                                  </m:r>
                                  <m:r>
                                    <a:rPr lang="ar-SA" i="0">
                                      <a:solidFill>
                                        <a:schemeClr val="tx1"/>
                                      </a:solidFill>
                                      <a:latin typeface="Cambria Math" panose="02040503050406030204" pitchFamily="18" charset="0"/>
                                    </a:rPr>
                                    <m:t>0</m:t>
                                  </m:r>
                                  <m:r>
                                    <a:rPr lang="ar-SA" i="0">
                                      <a:solidFill>
                                        <a:schemeClr val="tx1"/>
                                      </a:solidFill>
                                      <a:latin typeface="Cambria Math" panose="02040503050406030204" pitchFamily="18" charset="0"/>
                                    </a:rPr>
                                    <m:t>.</m:t>
                                  </m:r>
                                  <m:r>
                                    <a:rPr lang="ar-SA" i="0">
                                      <a:solidFill>
                                        <a:schemeClr val="tx1"/>
                                      </a:solidFill>
                                      <a:latin typeface="Cambria Math" panose="02040503050406030204" pitchFamily="18" charset="0"/>
                                    </a:rPr>
                                    <m:t>5</m:t>
                                  </m:r>
                                  <m:r>
                                    <a:rPr lang="ar-SA" i="0">
                                      <a:solidFill>
                                        <a:schemeClr val="tx1"/>
                                      </a:solidFill>
                                      <a:latin typeface="Cambria Math" panose="02040503050406030204" pitchFamily="18" charset="0"/>
                                    </a:rPr>
                                    <m:t>∗</m:t>
                                  </m:r>
                                  <m:f>
                                    <m:fPr>
                                      <m:type m:val="lin"/>
                                      <m:ctrlPr>
                                        <a:rPr lang="ar-SA" i="1">
                                          <a:solidFill>
                                            <a:schemeClr val="tx1"/>
                                          </a:solidFill>
                                          <a:latin typeface="Cambria Math" panose="02040503050406030204" pitchFamily="18" charset="0"/>
                                        </a:rPr>
                                      </m:ctrlPr>
                                    </m:fPr>
                                    <m:num>
                                      <m:sSup>
                                        <m:sSupPr>
                                          <m:ctrlPr>
                                            <a:rPr lang="ar-SA" i="1" smtClean="0">
                                              <a:solidFill>
                                                <a:srgbClr val="836967"/>
                                              </a:solidFill>
                                              <a:latin typeface="Cambria Math" panose="02040503050406030204" pitchFamily="18" charset="0"/>
                                            </a:rPr>
                                          </m:ctrlPr>
                                        </m:sSupPr>
                                        <m:e>
                                          <m:d>
                                            <m:dPr>
                                              <m:begChr m:val="‖"/>
                                              <m:endChr m:val="‖"/>
                                              <m:ctrlPr>
                                                <a:rPr lang="ar-SA" i="1">
                                                  <a:solidFill>
                                                    <a:srgbClr val="836967"/>
                                                  </a:solidFill>
                                                  <a:latin typeface="Cambria Math" panose="02040503050406030204" pitchFamily="18" charset="0"/>
                                                </a:rPr>
                                              </m:ctrlPr>
                                            </m:dPr>
                                            <m:e>
                                              <m:sSub>
                                                <m:sSubPr>
                                                  <m:ctrlPr>
                                                    <a:rPr lang="ar-SA" i="1">
                                                      <a:solidFill>
                                                        <a:srgbClr val="836967"/>
                                                      </a:solidFill>
                                                      <a:latin typeface="Cambria Math" panose="02040503050406030204" pitchFamily="18" charset="0"/>
                                                    </a:rPr>
                                                  </m:ctrlPr>
                                                </m:sSubPr>
                                                <m:e>
                                                  <m:r>
                                                    <a:rPr lang="en-US" b="0" i="1" smtClean="0">
                                                      <a:latin typeface="Cambria Math" panose="02040503050406030204" pitchFamily="18" charset="0"/>
                                                    </a:rPr>
                                                    <m:t>𝑥</m:t>
                                                  </m:r>
                                                </m:e>
                                                <m:sub>
                                                  <m:r>
                                                    <a:rPr lang="ar-SA" i="1">
                                                      <a:latin typeface="Cambria Math" panose="02040503050406030204" pitchFamily="18" charset="0"/>
                                                    </a:rPr>
                                                    <m:t>𝑖</m:t>
                                                  </m:r>
                                                </m:sub>
                                              </m:sSub>
                                              <m:r>
                                                <a:rPr lang="ar-SA" i="0">
                                                  <a:latin typeface="Cambria Math" panose="02040503050406030204" pitchFamily="18" charset="0"/>
                                                </a:rPr>
                                                <m:t>−</m:t>
                                              </m:r>
                                              <m:sSub>
                                                <m:sSubPr>
                                                  <m:ctrlPr>
                                                    <a:rPr lang="ar-SA" i="1">
                                                      <a:solidFill>
                                                        <a:srgbClr val="836967"/>
                                                      </a:solidFill>
                                                      <a:latin typeface="Cambria Math" panose="02040503050406030204" pitchFamily="18" charset="0"/>
                                                    </a:rPr>
                                                  </m:ctrlPr>
                                                </m:sSubPr>
                                                <m:e>
                                                  <m:r>
                                                    <a:rPr lang="en-US" b="0" i="1" smtClean="0">
                                                      <a:latin typeface="Cambria Math" panose="02040503050406030204" pitchFamily="18" charset="0"/>
                                                    </a:rPr>
                                                    <m:t>𝑥</m:t>
                                                  </m:r>
                                                </m:e>
                                                <m:sub>
                                                  <m:r>
                                                    <a:rPr lang="ar-SA" i="1">
                                                      <a:latin typeface="Cambria Math" panose="02040503050406030204" pitchFamily="18" charset="0"/>
                                                    </a:rPr>
                                                    <m:t>𝑗</m:t>
                                                  </m:r>
                                                </m:sub>
                                              </m:sSub>
                                            </m:e>
                                          </m:d>
                                        </m:e>
                                        <m:sup>
                                          <m:r>
                                            <a:rPr lang="ar-SA" i="0">
                                              <a:latin typeface="Cambria Math" panose="02040503050406030204" pitchFamily="18" charset="0"/>
                                            </a:rPr>
                                            <m:t>2</m:t>
                                          </m:r>
                                        </m:sup>
                                      </m:sSup>
                                    </m:num>
                                    <m:den>
                                      <m:sSup>
                                        <m:sSupPr>
                                          <m:ctrlPr>
                                            <a:rPr lang="ar-SA" i="1" smtClean="0">
                                              <a:solidFill>
                                                <a:schemeClr val="tx1"/>
                                              </a:solidFill>
                                              <a:latin typeface="Cambria Math" panose="02040503050406030204" pitchFamily="18" charset="0"/>
                                            </a:rPr>
                                          </m:ctrlPr>
                                        </m:sSupPr>
                                        <m:e>
                                          <m:r>
                                            <a:rPr lang="ar-SA" i="1">
                                              <a:solidFill>
                                                <a:schemeClr val="tx1"/>
                                              </a:solidFill>
                                              <a:latin typeface="Cambria Math" panose="02040503050406030204" pitchFamily="18" charset="0"/>
                                            </a:rPr>
                                            <m:t>𝜎</m:t>
                                          </m:r>
                                        </m:e>
                                        <m:sup>
                                          <m:r>
                                            <a:rPr lang="ar-SA" i="0">
                                              <a:solidFill>
                                                <a:schemeClr val="tx1"/>
                                              </a:solidFill>
                                              <a:latin typeface="Cambria Math" panose="02040503050406030204" pitchFamily="18" charset="0"/>
                                            </a:rPr>
                                            <m:t>2</m:t>
                                          </m:r>
                                        </m:sup>
                                      </m:sSup>
                                    </m:den>
                                  </m:f>
                                </m:e>
                              </m:d>
                            </m:e>
                          </m:func>
                        </m:num>
                        <m:den>
                          <m:nary>
                            <m:naryPr>
                              <m:chr m:val="∑"/>
                              <m:limLoc m:val="subSup"/>
                              <m:grow m:val="on"/>
                              <m:supHide m:val="on"/>
                              <m:ctrlPr>
                                <a:rPr lang="ar-SA" i="1">
                                  <a:solidFill>
                                    <a:schemeClr val="tx1"/>
                                  </a:solidFill>
                                  <a:latin typeface="Cambria Math" panose="02040503050406030204" pitchFamily="18" charset="0"/>
                                </a:rPr>
                              </m:ctrlPr>
                            </m:naryPr>
                            <m:sub>
                              <m:r>
                                <a:rPr lang="ar-SA" i="1">
                                  <a:solidFill>
                                    <a:schemeClr val="tx1"/>
                                  </a:solidFill>
                                  <a:latin typeface="Cambria Math" panose="02040503050406030204" pitchFamily="18" charset="0"/>
                                </a:rPr>
                                <m:t>𝑘</m:t>
                              </m:r>
                              <m:r>
                                <a:rPr lang="ar-SA" i="0">
                                  <a:solidFill>
                                    <a:schemeClr val="tx1"/>
                                  </a:solidFill>
                                  <a:latin typeface="Cambria Math" panose="02040503050406030204" pitchFamily="18" charset="0"/>
                                </a:rPr>
                                <m:t>≠</m:t>
                              </m:r>
                              <m:r>
                                <a:rPr lang="ar-SA" i="1">
                                  <a:solidFill>
                                    <a:schemeClr val="tx1"/>
                                  </a:solidFill>
                                  <a:latin typeface="Cambria Math" panose="02040503050406030204" pitchFamily="18" charset="0"/>
                                </a:rPr>
                                <m:t>𝑖</m:t>
                              </m:r>
                            </m:sub>
                            <m:sup/>
                            <m:e>
                              <m:func>
                                <m:funcPr>
                                  <m:ctrlPr>
                                    <a:rPr lang="ar-SA" i="1">
                                      <a:solidFill>
                                        <a:schemeClr val="tx1"/>
                                      </a:solidFill>
                                      <a:latin typeface="Cambria Math" panose="02040503050406030204" pitchFamily="18" charset="0"/>
                                    </a:rPr>
                                  </m:ctrlPr>
                                </m:funcPr>
                                <m:fName>
                                  <m:r>
                                    <m:rPr>
                                      <m:sty m:val="p"/>
                                    </m:rPr>
                                    <a:rPr lang="ar-SA" i="0">
                                      <a:solidFill>
                                        <a:schemeClr val="tx1"/>
                                      </a:solidFill>
                                      <a:latin typeface="Cambria Math" panose="02040503050406030204" pitchFamily="18" charset="0"/>
                                    </a:rPr>
                                    <m:t>exp</m:t>
                                  </m:r>
                                </m:fName>
                                <m:e>
                                  <m:d>
                                    <m:dPr>
                                      <m:ctrlPr>
                                        <a:rPr lang="ar-SA" i="1">
                                          <a:solidFill>
                                            <a:schemeClr val="tx1"/>
                                          </a:solidFill>
                                          <a:latin typeface="Cambria Math" panose="02040503050406030204" pitchFamily="18" charset="0"/>
                                        </a:rPr>
                                      </m:ctrlPr>
                                    </m:dPr>
                                    <m:e>
                                      <m:r>
                                        <a:rPr lang="ar-SA" i="0">
                                          <a:solidFill>
                                            <a:schemeClr val="tx1"/>
                                          </a:solidFill>
                                          <a:latin typeface="Cambria Math" panose="02040503050406030204" pitchFamily="18" charset="0"/>
                                        </a:rPr>
                                        <m:t>−</m:t>
                                      </m:r>
                                      <m:r>
                                        <a:rPr lang="ar-SA" i="0">
                                          <a:solidFill>
                                            <a:schemeClr val="tx1"/>
                                          </a:solidFill>
                                          <a:latin typeface="Cambria Math" panose="02040503050406030204" pitchFamily="18" charset="0"/>
                                        </a:rPr>
                                        <m:t>0</m:t>
                                      </m:r>
                                      <m:r>
                                        <a:rPr lang="ar-SA" i="0">
                                          <a:solidFill>
                                            <a:schemeClr val="tx1"/>
                                          </a:solidFill>
                                          <a:latin typeface="Cambria Math" panose="02040503050406030204" pitchFamily="18" charset="0"/>
                                        </a:rPr>
                                        <m:t>.</m:t>
                                      </m:r>
                                      <m:r>
                                        <a:rPr lang="ar-SA" i="0">
                                          <a:solidFill>
                                            <a:schemeClr val="tx1"/>
                                          </a:solidFill>
                                          <a:latin typeface="Cambria Math" panose="02040503050406030204" pitchFamily="18" charset="0"/>
                                        </a:rPr>
                                        <m:t>5</m:t>
                                      </m:r>
                                      <m:r>
                                        <a:rPr lang="ar-SA" i="0">
                                          <a:solidFill>
                                            <a:schemeClr val="tx1"/>
                                          </a:solidFill>
                                          <a:latin typeface="Cambria Math" panose="02040503050406030204" pitchFamily="18" charset="0"/>
                                        </a:rPr>
                                        <m:t>∗</m:t>
                                      </m:r>
                                      <m:f>
                                        <m:fPr>
                                          <m:type m:val="lin"/>
                                          <m:ctrlPr>
                                            <a:rPr lang="ar-SA" i="1">
                                              <a:solidFill>
                                                <a:schemeClr val="tx1"/>
                                              </a:solidFill>
                                              <a:latin typeface="Cambria Math" panose="02040503050406030204" pitchFamily="18" charset="0"/>
                                            </a:rPr>
                                          </m:ctrlPr>
                                        </m:fPr>
                                        <m:num>
                                          <m:sSup>
                                            <m:sSupPr>
                                              <m:ctrlPr>
                                                <a:rPr lang="ar-SA" i="1" smtClean="0">
                                                  <a:solidFill>
                                                    <a:srgbClr val="836967"/>
                                                  </a:solidFill>
                                                  <a:latin typeface="Cambria Math" panose="02040503050406030204" pitchFamily="18" charset="0"/>
                                                </a:rPr>
                                              </m:ctrlPr>
                                            </m:sSupPr>
                                            <m:e>
                                              <m:d>
                                                <m:dPr>
                                                  <m:begChr m:val="‖"/>
                                                  <m:endChr m:val="‖"/>
                                                  <m:ctrlPr>
                                                    <a:rPr lang="ar-SA" i="1">
                                                      <a:solidFill>
                                                        <a:srgbClr val="836967"/>
                                                      </a:solidFill>
                                                      <a:latin typeface="Cambria Math" panose="02040503050406030204" pitchFamily="18" charset="0"/>
                                                    </a:rPr>
                                                  </m:ctrlPr>
                                                </m:dPr>
                                                <m:e>
                                                  <m:sSub>
                                                    <m:sSubPr>
                                                      <m:ctrlPr>
                                                        <a:rPr lang="ar-SA" i="1">
                                                          <a:solidFill>
                                                            <a:srgbClr val="836967"/>
                                                          </a:solidFill>
                                                          <a:latin typeface="Cambria Math" panose="02040503050406030204" pitchFamily="18" charset="0"/>
                                                        </a:rPr>
                                                      </m:ctrlPr>
                                                    </m:sSubPr>
                                                    <m:e>
                                                      <m:r>
                                                        <a:rPr lang="en-US" b="0" i="1" smtClean="0">
                                                          <a:latin typeface="Cambria Math" panose="02040503050406030204" pitchFamily="18" charset="0"/>
                                                        </a:rPr>
                                                        <m:t>𝑥</m:t>
                                                      </m:r>
                                                    </m:e>
                                                    <m:sub>
                                                      <m:r>
                                                        <a:rPr lang="ar-SA" i="1">
                                                          <a:latin typeface="Cambria Math" panose="02040503050406030204" pitchFamily="18" charset="0"/>
                                                        </a:rPr>
                                                        <m:t>𝑖</m:t>
                                                      </m:r>
                                                    </m:sub>
                                                  </m:sSub>
                                                  <m:r>
                                                    <a:rPr lang="ar-SA" i="0">
                                                      <a:latin typeface="Cambria Math" panose="02040503050406030204" pitchFamily="18" charset="0"/>
                                                    </a:rPr>
                                                    <m:t>−</m:t>
                                                  </m:r>
                                                  <m:sSub>
                                                    <m:sSubPr>
                                                      <m:ctrlPr>
                                                        <a:rPr lang="ar-SA" i="1">
                                                          <a:solidFill>
                                                            <a:srgbClr val="836967"/>
                                                          </a:solidFill>
                                                          <a:latin typeface="Cambria Math" panose="02040503050406030204" pitchFamily="18" charset="0"/>
                                                        </a:rPr>
                                                      </m:ctrlPr>
                                                    </m:sSubPr>
                                                    <m:e>
                                                      <m:r>
                                                        <a:rPr lang="en-US" b="0" i="1" smtClean="0">
                                                          <a:latin typeface="Cambria Math" panose="02040503050406030204" pitchFamily="18" charset="0"/>
                                                        </a:rPr>
                                                        <m:t>𝑥</m:t>
                                                      </m:r>
                                                    </m:e>
                                                    <m:sub>
                                                      <m:r>
                                                        <a:rPr lang="ar-SA" i="1">
                                                          <a:latin typeface="Cambria Math" panose="02040503050406030204" pitchFamily="18" charset="0"/>
                                                        </a:rPr>
                                                        <m:t>𝑗</m:t>
                                                      </m:r>
                                                    </m:sub>
                                                  </m:sSub>
                                                </m:e>
                                              </m:d>
                                            </m:e>
                                            <m:sup>
                                              <m:r>
                                                <a:rPr lang="ar-SA" i="0">
                                                  <a:latin typeface="Cambria Math" panose="02040503050406030204" pitchFamily="18" charset="0"/>
                                                </a:rPr>
                                                <m:t>2</m:t>
                                              </m:r>
                                            </m:sup>
                                          </m:sSup>
                                        </m:num>
                                        <m:den>
                                          <m:sSup>
                                            <m:sSupPr>
                                              <m:ctrlPr>
                                                <a:rPr lang="ar-SA" i="1">
                                                  <a:solidFill>
                                                    <a:schemeClr val="tx1"/>
                                                  </a:solidFill>
                                                  <a:latin typeface="Cambria Math" panose="02040503050406030204" pitchFamily="18" charset="0"/>
                                                </a:rPr>
                                              </m:ctrlPr>
                                            </m:sSupPr>
                                            <m:e>
                                              <m:r>
                                                <a:rPr lang="ar-SA" i="1">
                                                  <a:solidFill>
                                                    <a:schemeClr val="tx1"/>
                                                  </a:solidFill>
                                                  <a:latin typeface="Cambria Math" panose="02040503050406030204" pitchFamily="18" charset="0"/>
                                                </a:rPr>
                                                <m:t>𝜎</m:t>
                                              </m:r>
                                            </m:e>
                                            <m:sup>
                                              <m:r>
                                                <a:rPr lang="ar-SA" i="0">
                                                  <a:solidFill>
                                                    <a:schemeClr val="tx1"/>
                                                  </a:solidFill>
                                                  <a:latin typeface="Cambria Math" panose="02040503050406030204" pitchFamily="18" charset="0"/>
                                                </a:rPr>
                                                <m:t>2</m:t>
                                              </m:r>
                                            </m:sup>
                                          </m:sSup>
                                        </m:den>
                                      </m:f>
                                    </m:e>
                                  </m:d>
                                </m:e>
                              </m:func>
                            </m:e>
                          </m:nary>
                        </m:den>
                      </m:f>
                    </m:oMath>
                  </m:oMathPara>
                </a14:m>
                <a:endParaRPr lang="ar-SA" dirty="0">
                  <a:solidFill>
                    <a:schemeClr val="tx1"/>
                  </a:solidFill>
                </a:endParaRPr>
              </a:p>
            </p:txBody>
          </p:sp>
        </mc:Choice>
        <mc:Fallback xmlns="">
          <p:sp>
            <p:nvSpPr>
              <p:cNvPr id="6" name="TextBox 5">
                <a:extLst>
                  <a:ext uri="{FF2B5EF4-FFF2-40B4-BE49-F238E27FC236}">
                    <a16:creationId xmlns:a16="http://schemas.microsoft.com/office/drawing/2014/main" id="{F1B6EE68-3C8B-330F-7F44-670DED7E9A37}"/>
                  </a:ext>
                </a:extLst>
              </p:cNvPr>
              <p:cNvSpPr txBox="1">
                <a:spLocks noRot="1" noChangeAspect="1" noMove="1" noResize="1" noEditPoints="1" noAdjustHandles="1" noChangeArrowheads="1" noChangeShapeType="1" noTextEdit="1"/>
              </p:cNvSpPr>
              <p:nvPr/>
            </p:nvSpPr>
            <p:spPr>
              <a:xfrm>
                <a:off x="675409" y="2135193"/>
                <a:ext cx="4047968" cy="970202"/>
              </a:xfrm>
              <a:prstGeom prst="rect">
                <a:avLst/>
              </a:prstGeom>
              <a:blipFill>
                <a:blip r:embed="rId2"/>
                <a:stretch>
                  <a:fillRect/>
                </a:stretch>
              </a:blipFill>
            </p:spPr>
            <p:txBody>
              <a:bodyPr/>
              <a:lstStyle/>
              <a:p>
                <a:r>
                  <a:rPr lang="ar-SA">
                    <a:noFill/>
                  </a:rPr>
                  <a:t> </a:t>
                </a:r>
              </a:p>
            </p:txBody>
          </p:sp>
        </mc:Fallback>
      </mc:AlternateContent>
      <p:pic>
        <p:nvPicPr>
          <p:cNvPr id="9" name="Picture 8">
            <a:extLst>
              <a:ext uri="{FF2B5EF4-FFF2-40B4-BE49-F238E27FC236}">
                <a16:creationId xmlns:a16="http://schemas.microsoft.com/office/drawing/2014/main" id="{5BE4C470-DD6F-86EB-7F2F-C9F8B288413F}"/>
              </a:ext>
            </a:extLst>
          </p:cNvPr>
          <p:cNvPicPr>
            <a:picLocks noChangeAspect="1"/>
          </p:cNvPicPr>
          <p:nvPr/>
        </p:nvPicPr>
        <p:blipFill>
          <a:blip r:embed="rId3"/>
          <a:stretch>
            <a:fillRect/>
          </a:stretch>
        </p:blipFill>
        <p:spPr>
          <a:xfrm>
            <a:off x="7355723" y="2060212"/>
            <a:ext cx="4042509" cy="970202"/>
          </a:xfrm>
          <a:prstGeom prst="rect">
            <a:avLst/>
          </a:prstGeom>
        </p:spPr>
      </p:pic>
      <p:sp>
        <p:nvSpPr>
          <p:cNvPr id="10" name="Arrow: Right 9">
            <a:extLst>
              <a:ext uri="{FF2B5EF4-FFF2-40B4-BE49-F238E27FC236}">
                <a16:creationId xmlns:a16="http://schemas.microsoft.com/office/drawing/2014/main" id="{94531247-F754-CDEF-730E-AF8DF41C242F}"/>
              </a:ext>
            </a:extLst>
          </p:cNvPr>
          <p:cNvSpPr/>
          <p:nvPr/>
        </p:nvSpPr>
        <p:spPr>
          <a:xfrm>
            <a:off x="5140036" y="2252748"/>
            <a:ext cx="1911927" cy="653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EEEED2F-B546-8C87-B154-B0F6975294D7}"/>
                  </a:ext>
                </a:extLst>
              </p:cNvPr>
              <p:cNvSpPr txBox="1"/>
              <p:nvPr/>
            </p:nvSpPr>
            <p:spPr>
              <a:xfrm>
                <a:off x="838200" y="3468258"/>
                <a:ext cx="10047316" cy="2747612"/>
              </a:xfrm>
              <a:prstGeom prst="rect">
                <a:avLst/>
              </a:prstGeom>
              <a:noFill/>
            </p:spPr>
            <p:txBody>
              <a:bodyPr wrap="square" rtlCol="1">
                <a:spAutoFit/>
              </a:bodyPr>
              <a:lstStyle/>
              <a:p>
                <a:r>
                  <a:rPr lang="en-US" dirty="0"/>
                  <a:t>where, </a:t>
                </a: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b="0" i="1" smtClean="0">
                            <a:latin typeface="Cambria Math" panose="02040503050406030204" pitchFamily="18" charset="0"/>
                          </a:rPr>
                          <m:t>𝑑</m:t>
                        </m:r>
                      </m:e>
                      <m:sub>
                        <m:r>
                          <a:rPr lang="en-US" i="1" smtClean="0">
                            <a:latin typeface="Cambria Math" panose="02040503050406030204" pitchFamily="18" charset="0"/>
                          </a:rPr>
                          <m:t>𝑖𝑗</m:t>
                        </m:r>
                      </m:sub>
                    </m:sSub>
                  </m:oMath>
                </a14:m>
                <a:r>
                  <a:rPr lang="en-US" dirty="0"/>
                  <a:t> is the weighted combination of two distances </a:t>
                </a:r>
                <a14:m>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smtClean="0">
                            <a:latin typeface="Cambria Math" panose="02040503050406030204" pitchFamily="18" charset="0"/>
                          </a:rPr>
                          <m:t>𝑑</m:t>
                        </m:r>
                      </m:e>
                      <m:sub>
                        <m:r>
                          <a:rPr lang="en-US" i="0" smtClean="0">
                            <a:latin typeface="Cambria Math" panose="02040503050406030204" pitchFamily="18" charset="0"/>
                          </a:rPr>
                          <m:t>ⅈ</m:t>
                        </m:r>
                        <m:r>
                          <a:rPr lang="en-US" i="1" smtClean="0">
                            <a:latin typeface="Cambria Math" panose="02040503050406030204" pitchFamily="18" charset="0"/>
                          </a:rPr>
                          <m:t>𝑗</m:t>
                        </m:r>
                      </m:sub>
                      <m:sup>
                        <m:r>
                          <a:rPr lang="en-US" i="1" smtClean="0">
                            <a:latin typeface="Cambria Math" panose="02040503050406030204" pitchFamily="18" charset="0"/>
                          </a:rPr>
                          <m:t>𝑓</m:t>
                        </m:r>
                      </m:sup>
                    </m:sSubSup>
                  </m:oMath>
                </a14:m>
                <a:r>
                  <a:rPr lang="en-US" dirty="0"/>
                  <a:t> and </a:t>
                </a:r>
                <a14:m>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smtClean="0">
                            <a:latin typeface="Cambria Math" panose="02040503050406030204" pitchFamily="18" charset="0"/>
                          </a:rPr>
                          <m:t>𝑑</m:t>
                        </m:r>
                      </m:e>
                      <m:sub>
                        <m:r>
                          <a:rPr lang="en-US" i="0" smtClean="0">
                            <a:latin typeface="Cambria Math" panose="02040503050406030204" pitchFamily="18" charset="0"/>
                          </a:rPr>
                          <m:t>ⅈ</m:t>
                        </m:r>
                        <m:r>
                          <a:rPr lang="en-US" i="1" smtClean="0">
                            <a:latin typeface="Cambria Math" panose="02040503050406030204" pitchFamily="18" charset="0"/>
                          </a:rPr>
                          <m:t>𝑗</m:t>
                        </m:r>
                      </m:sub>
                      <m:sup>
                        <m:r>
                          <a:rPr lang="en-US" b="0" i="1" smtClean="0">
                            <a:latin typeface="Cambria Math" panose="02040503050406030204" pitchFamily="18" charset="0"/>
                          </a:rPr>
                          <m:t>𝑙</m:t>
                        </m:r>
                      </m:sup>
                    </m:sSubSup>
                  </m:oMath>
                </a14:m>
                <a:r>
                  <a:rPr lang="en-US" dirty="0"/>
                  <a:t> , and it is computed by the product, </a:t>
                </a:r>
              </a:p>
              <a:p>
                <a14:m>
                  <m:oMath xmlns:m="http://schemas.openxmlformats.org/officeDocument/2006/math">
                    <m:sSub>
                      <m:sSubPr>
                        <m:ctrlPr>
                          <a:rPr lang="en-US" i="1" smtClean="0">
                            <a:solidFill>
                              <a:srgbClr val="836967"/>
                            </a:solidFill>
                            <a:latin typeface="Cambria Math" panose="02040503050406030204" pitchFamily="18" charset="0"/>
                          </a:rPr>
                        </m:ctrlPr>
                      </m:sSubPr>
                      <m:e>
                        <m:r>
                          <a:rPr lang="en-US" b="0" i="1" smtClean="0">
                            <a:latin typeface="Cambria Math" panose="02040503050406030204" pitchFamily="18" charset="0"/>
                          </a:rPr>
                          <m:t>𝑑</m:t>
                        </m:r>
                      </m:e>
                      <m:sub>
                        <m:r>
                          <a:rPr lang="en-US" i="1" smtClean="0">
                            <a:latin typeface="Cambria Math" panose="02040503050406030204" pitchFamily="18" charset="0"/>
                          </a:rPr>
                          <m:t>𝑖𝑗</m:t>
                        </m:r>
                      </m:sub>
                    </m:sSub>
                  </m:oMath>
                </a14:m>
                <a:r>
                  <a:rPr lang="en-US" dirty="0"/>
                  <a:t> = </a:t>
                </a:r>
                <a14:m>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smtClean="0">
                            <a:latin typeface="Cambria Math" panose="02040503050406030204" pitchFamily="18" charset="0"/>
                          </a:rPr>
                          <m:t>𝑑</m:t>
                        </m:r>
                      </m:e>
                      <m:sub>
                        <m:r>
                          <a:rPr lang="en-US" i="0" smtClean="0">
                            <a:latin typeface="Cambria Math" panose="02040503050406030204" pitchFamily="18" charset="0"/>
                          </a:rPr>
                          <m:t>ⅈ</m:t>
                        </m:r>
                        <m:r>
                          <a:rPr lang="en-US" i="1" smtClean="0">
                            <a:latin typeface="Cambria Math" panose="02040503050406030204" pitchFamily="18" charset="0"/>
                          </a:rPr>
                          <m:t>𝑗</m:t>
                        </m:r>
                      </m:sub>
                      <m:sup>
                        <m:r>
                          <a:rPr lang="en-US" i="1" smtClean="0">
                            <a:latin typeface="Cambria Math" panose="02040503050406030204" pitchFamily="18" charset="0"/>
                          </a:rPr>
                          <m:t>𝑓</m:t>
                        </m:r>
                      </m:sup>
                    </m:sSubSup>
                  </m:oMath>
                </a14:m>
                <a:r>
                  <a:rPr lang="en-US" dirty="0"/>
                  <a:t> </a:t>
                </a:r>
                <a14:m>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smtClean="0">
                            <a:latin typeface="Cambria Math" panose="02040503050406030204" pitchFamily="18" charset="0"/>
                          </a:rPr>
                          <m:t>𝑑</m:t>
                        </m:r>
                      </m:e>
                      <m:sub>
                        <m:r>
                          <a:rPr lang="en-US" i="0" smtClean="0">
                            <a:latin typeface="Cambria Math" panose="02040503050406030204" pitchFamily="18" charset="0"/>
                          </a:rPr>
                          <m:t>ⅈ</m:t>
                        </m:r>
                        <m:r>
                          <a:rPr lang="en-US" i="1" smtClean="0">
                            <a:latin typeface="Cambria Math" panose="02040503050406030204" pitchFamily="18" charset="0"/>
                          </a:rPr>
                          <m:t>𝑗</m:t>
                        </m:r>
                      </m:sub>
                      <m:sup>
                        <m:r>
                          <a:rPr lang="en-US" b="0" i="1" smtClean="0">
                            <a:latin typeface="Cambria Math" panose="02040503050406030204" pitchFamily="18" charset="0"/>
                          </a:rPr>
                          <m:t>𝑙</m:t>
                        </m:r>
                      </m:sup>
                    </m:sSubSup>
                  </m:oMath>
                </a14:m>
                <a:r>
                  <a:rPr lang="en-US" dirty="0"/>
                  <a:t> </a:t>
                </a:r>
              </a:p>
              <a:p>
                <a14:m>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smtClean="0">
                            <a:latin typeface="Cambria Math" panose="02040503050406030204" pitchFamily="18" charset="0"/>
                          </a:rPr>
                          <m:t>𝑑</m:t>
                        </m:r>
                      </m:e>
                      <m:sub>
                        <m:r>
                          <a:rPr lang="en-US" i="0" smtClean="0">
                            <a:latin typeface="Cambria Math" panose="02040503050406030204" pitchFamily="18" charset="0"/>
                          </a:rPr>
                          <m:t>ⅈ</m:t>
                        </m:r>
                        <m:r>
                          <a:rPr lang="en-US" i="1" smtClean="0">
                            <a:latin typeface="Cambria Math" panose="02040503050406030204" pitchFamily="18" charset="0"/>
                          </a:rPr>
                          <m:t>𝑗</m:t>
                        </m:r>
                      </m:sub>
                      <m:sup>
                        <m:r>
                          <a:rPr lang="en-US" i="1" smtClean="0">
                            <a:latin typeface="Cambria Math" panose="02040503050406030204" pitchFamily="18" charset="0"/>
                          </a:rPr>
                          <m:t>𝑓</m:t>
                        </m:r>
                      </m:sup>
                    </m:sSubSup>
                  </m:oMath>
                </a14:m>
                <a:r>
                  <a:rPr lang="en-US" dirty="0"/>
                  <a:t> : the normalized distances in the feature space (i.e., distance between image descriptors)</a:t>
                </a:r>
              </a:p>
              <a:p>
                <a14:m>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smtClean="0">
                            <a:latin typeface="Cambria Math" panose="02040503050406030204" pitchFamily="18" charset="0"/>
                          </a:rPr>
                          <m:t>𝑑</m:t>
                        </m:r>
                      </m:e>
                      <m:sub>
                        <m:r>
                          <a:rPr lang="en-US" i="0" smtClean="0">
                            <a:latin typeface="Cambria Math" panose="02040503050406030204" pitchFamily="18" charset="0"/>
                          </a:rPr>
                          <m:t>ⅈ</m:t>
                        </m:r>
                        <m:r>
                          <a:rPr lang="en-US" i="1" smtClean="0">
                            <a:latin typeface="Cambria Math" panose="02040503050406030204" pitchFamily="18" charset="0"/>
                          </a:rPr>
                          <m:t>𝑗</m:t>
                        </m:r>
                      </m:sub>
                      <m:sup>
                        <m:r>
                          <a:rPr lang="en-US" b="0" i="1" smtClean="0">
                            <a:latin typeface="Cambria Math" panose="02040503050406030204" pitchFamily="18" charset="0"/>
                          </a:rPr>
                          <m:t>𝑙</m:t>
                        </m:r>
                      </m:sup>
                    </m:sSubSup>
                  </m:oMath>
                </a14:m>
                <a:r>
                  <a:rPr lang="en-US" dirty="0"/>
                  <a:t> : the normalized distance in the label space (i.e., distance between the integer-valued vectors with the counting of occurrences per class in each image)</a:t>
                </a:r>
              </a:p>
              <a:p>
                <a:r>
                  <a:rPr lang="en-US" dirty="0"/>
                  <a:t>Both of these distances are computed using the Euclidean distance and are normalized to be of the same magnitude by dividing each </a:t>
                </a:r>
                <a14:m>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smtClean="0">
                            <a:latin typeface="Cambria Math" panose="02040503050406030204" pitchFamily="18" charset="0"/>
                          </a:rPr>
                          <m:t>𝑑</m:t>
                        </m:r>
                      </m:e>
                      <m:sub>
                        <m:r>
                          <a:rPr lang="en-US" i="0" smtClean="0">
                            <a:latin typeface="Cambria Math" panose="02040503050406030204" pitchFamily="18" charset="0"/>
                          </a:rPr>
                          <m:t>ⅈ</m:t>
                        </m:r>
                        <m:r>
                          <a:rPr lang="en-US" i="1" smtClean="0">
                            <a:latin typeface="Cambria Math" panose="02040503050406030204" pitchFamily="18" charset="0"/>
                          </a:rPr>
                          <m:t>𝑗</m:t>
                        </m:r>
                      </m:sub>
                      <m:sup>
                        <m:r>
                          <a:rPr lang="en-US" i="1" smtClean="0">
                            <a:latin typeface="Cambria Math" panose="02040503050406030204" pitchFamily="18" charset="0"/>
                          </a:rPr>
                          <m:t>𝑓</m:t>
                        </m:r>
                      </m:sup>
                    </m:sSubSup>
                  </m:oMath>
                </a14:m>
                <a:r>
                  <a:rPr lang="en-US" dirty="0"/>
                  <a:t> and each </a:t>
                </a:r>
                <a14:m>
                  <m:oMath xmlns:m="http://schemas.openxmlformats.org/officeDocument/2006/math">
                    <m:sSubSup>
                      <m:sSubSupPr>
                        <m:ctrlPr>
                          <a:rPr lang="en-US" i="1" smtClean="0">
                            <a:solidFill>
                              <a:srgbClr val="836967"/>
                            </a:solidFill>
                            <a:latin typeface="Cambria Math" panose="02040503050406030204" pitchFamily="18" charset="0"/>
                          </a:rPr>
                        </m:ctrlPr>
                      </m:sSubSupPr>
                      <m:e>
                        <m:r>
                          <a:rPr lang="en-US" i="1" smtClean="0">
                            <a:latin typeface="Cambria Math" panose="02040503050406030204" pitchFamily="18" charset="0"/>
                          </a:rPr>
                          <m:t>𝑑</m:t>
                        </m:r>
                      </m:e>
                      <m:sub>
                        <m:r>
                          <a:rPr lang="en-US" i="0" smtClean="0">
                            <a:latin typeface="Cambria Math" panose="02040503050406030204" pitchFamily="18" charset="0"/>
                          </a:rPr>
                          <m:t>ⅈ</m:t>
                        </m:r>
                        <m:r>
                          <a:rPr lang="en-US" i="1" smtClean="0">
                            <a:latin typeface="Cambria Math" panose="02040503050406030204" pitchFamily="18" charset="0"/>
                          </a:rPr>
                          <m:t>𝑗</m:t>
                        </m:r>
                      </m:sub>
                      <m:sup>
                        <m:r>
                          <a:rPr lang="en-US" b="0" i="1" smtClean="0">
                            <a:latin typeface="Cambria Math" panose="02040503050406030204" pitchFamily="18" charset="0"/>
                          </a:rPr>
                          <m:t>𝑙</m:t>
                        </m:r>
                      </m:sup>
                    </m:sSubSup>
                    <m:r>
                      <a:rPr lang="en-US" b="0" i="1" smtClean="0">
                        <a:latin typeface="Cambria Math" panose="02040503050406030204" pitchFamily="18" charset="0"/>
                      </a:rPr>
                      <m:t> </m:t>
                    </m:r>
                  </m:oMath>
                </a14:m>
                <a:r>
                  <a:rPr lang="en-US" dirty="0"/>
                  <a:t>by the maximum value of the elements in their respective space, thus obtaining all distances within the range [0, 1].</a:t>
                </a:r>
                <a:endParaRPr lang="ar-SA" dirty="0"/>
              </a:p>
            </p:txBody>
          </p:sp>
        </mc:Choice>
        <mc:Fallback xmlns="">
          <p:sp>
            <p:nvSpPr>
              <p:cNvPr id="11" name="TextBox 10">
                <a:extLst>
                  <a:ext uri="{FF2B5EF4-FFF2-40B4-BE49-F238E27FC236}">
                    <a16:creationId xmlns:a16="http://schemas.microsoft.com/office/drawing/2014/main" id="{6EEEED2F-B546-8C87-B154-B0F6975294D7}"/>
                  </a:ext>
                </a:extLst>
              </p:cNvPr>
              <p:cNvSpPr txBox="1">
                <a:spLocks noRot="1" noChangeAspect="1" noMove="1" noResize="1" noEditPoints="1" noAdjustHandles="1" noChangeArrowheads="1" noChangeShapeType="1" noTextEdit="1"/>
              </p:cNvSpPr>
              <p:nvPr/>
            </p:nvSpPr>
            <p:spPr>
              <a:xfrm>
                <a:off x="838200" y="3468258"/>
                <a:ext cx="10047316" cy="2747612"/>
              </a:xfrm>
              <a:prstGeom prst="rect">
                <a:avLst/>
              </a:prstGeom>
              <a:blipFill>
                <a:blip r:embed="rId4"/>
                <a:stretch>
                  <a:fillRect l="-546" r="-607" b="-2661"/>
                </a:stretch>
              </a:blipFill>
            </p:spPr>
            <p:txBody>
              <a:bodyPr/>
              <a:lstStyle/>
              <a:p>
                <a:r>
                  <a:rPr lang="ar-SA">
                    <a:noFill/>
                  </a:rPr>
                  <a:t> </a:t>
                </a:r>
              </a:p>
            </p:txBody>
          </p:sp>
        </mc:Fallback>
      </mc:AlternateContent>
    </p:spTree>
    <p:extLst>
      <p:ext uri="{BB962C8B-B14F-4D97-AF65-F5344CB8AC3E}">
        <p14:creationId xmlns:p14="http://schemas.microsoft.com/office/powerpoint/2010/main" val="383793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A9D3-91F9-4A74-E2C5-B3A76CC3ECD1}"/>
              </a:ext>
            </a:extLst>
          </p:cNvPr>
          <p:cNvSpPr>
            <a:spLocks noGrp="1"/>
          </p:cNvSpPr>
          <p:nvPr>
            <p:ph type="title"/>
          </p:nvPr>
        </p:nvSpPr>
        <p:spPr/>
        <p:txBody>
          <a:bodyPr/>
          <a:lstStyle/>
          <a:p>
            <a:pPr algn="ctr"/>
            <a:r>
              <a:rPr lang="en-GB" b="1" dirty="0">
                <a:solidFill>
                  <a:srgbClr val="C00000"/>
                </a:solidFill>
              </a:rPr>
              <a:t>Partial relevance</a:t>
            </a:r>
            <a:endParaRPr lang="ar-SA"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2FFDDA-3DC4-02C3-633C-1B3DF6942F53}"/>
                  </a:ext>
                </a:extLst>
              </p:cNvPr>
              <p:cNvSpPr>
                <a:spLocks noGrp="1"/>
              </p:cNvSpPr>
              <p:nvPr>
                <p:ph idx="1"/>
              </p:nvPr>
            </p:nvSpPr>
            <p:spPr/>
            <p:txBody>
              <a:bodyPr>
                <a:normAutofit/>
              </a:bodyPr>
              <a:lstStyle/>
              <a:p>
                <a:pPr marL="0" indent="0">
                  <a:buNone/>
                </a:pPr>
                <a:r>
                  <a:rPr lang="en-US" sz="1800" dirty="0"/>
                  <a:t>The problem being discussed is the evaluation of performance of retrieval and classification experiments on images containing multiple occurrences of one or more possible classes, known as multi-label-multi-instance images. It is mentioned that this problem requires consideration of the notion of partial relevance between images, particularly when computing metrics of precision. The text presents the formalization and computation of a partial relevance score which can be used to evaluate the performance of retrieval and classification experiments in this context, specifically in the context of an inductive and supervised extension of t-SNE.</a:t>
                </a:r>
              </a:p>
              <a:p>
                <a:pPr marL="0" indent="0">
                  <a:buNone/>
                </a:pPr>
                <a:r>
                  <a:rPr lang="en-US" sz="1800" dirty="0"/>
                  <a:t>For our scenario where a notion of partial relevance must be considered, we extend the definition of binary relevance to the case of retrieving multi-label–multi-instance images. Concretely, we define </a:t>
                </a:r>
                <a14:m>
                  <m:oMath xmlns:m="http://schemas.openxmlformats.org/officeDocument/2006/math">
                    <m:r>
                      <a:rPr lang="en-US" sz="1800" i="1" dirty="0" smtClean="0">
                        <a:latin typeface="Cambria Math" panose="02040503050406030204" pitchFamily="18" charset="0"/>
                      </a:rPr>
                      <m:t>𝑟</m:t>
                    </m:r>
                    <m:d>
                      <m:dPr>
                        <m:ctrlPr>
                          <a:rPr lang="en-US" sz="1800" i="1" dirty="0">
                            <a:solidFill>
                              <a:srgbClr val="836967"/>
                            </a:solidFill>
                            <a:latin typeface="Cambria Math" panose="02040503050406030204" pitchFamily="18" charset="0"/>
                          </a:rPr>
                        </m:ctrlPr>
                      </m:dPr>
                      <m:e>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𝑙</m:t>
                            </m:r>
                          </m:e>
                          <m:sub>
                            <m:r>
                              <a:rPr lang="en-US" sz="1800" i="0" dirty="0">
                                <a:latin typeface="Cambria Math" panose="02040503050406030204" pitchFamily="18" charset="0"/>
                              </a:rPr>
                              <m:t>1</m:t>
                            </m:r>
                          </m:sub>
                        </m:sSub>
                        <m:r>
                          <a:rPr lang="en-US" sz="1800" i="0" dirty="0">
                            <a:latin typeface="Cambria Math" panose="02040503050406030204" pitchFamily="18" charset="0"/>
                          </a:rPr>
                          <m:t>,</m:t>
                        </m:r>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2</m:t>
                            </m:r>
                          </m:sub>
                        </m:sSub>
                      </m:e>
                    </m:d>
                    <m:r>
                      <a:rPr lang="en-US" sz="1800" i="0" dirty="0">
                        <a:latin typeface="Cambria Math" panose="02040503050406030204" pitchFamily="18" charset="0"/>
                      </a:rPr>
                      <m:t>=</m:t>
                    </m:r>
                    <m:f>
                      <m:fPr>
                        <m:ctrlPr>
                          <a:rPr lang="en-US" sz="1800" i="1" dirty="0">
                            <a:solidFill>
                              <a:srgbClr val="836967"/>
                            </a:solidFill>
                            <a:latin typeface="Cambria Math" panose="02040503050406030204" pitchFamily="18" charset="0"/>
                          </a:rPr>
                        </m:ctrlPr>
                      </m:fPr>
                      <m:num>
                        <m:d>
                          <m:dPr>
                            <m:begChr m:val="|"/>
                            <m:endChr m:val="|"/>
                            <m:ctrlPr>
                              <a:rPr lang="en-US" sz="1800" i="1" dirty="0">
                                <a:solidFill>
                                  <a:srgbClr val="836967"/>
                                </a:solidFill>
                                <a:latin typeface="Cambria Math" panose="02040503050406030204" pitchFamily="18" charset="0"/>
                              </a:rPr>
                            </m:ctrlPr>
                          </m:dPr>
                          <m:e>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1</m:t>
                                </m:r>
                              </m:sub>
                            </m:sSub>
                            <m:r>
                              <a:rPr lang="en-US" sz="1800" i="0" dirty="0">
                                <a:latin typeface="Cambria Math" panose="02040503050406030204" pitchFamily="18" charset="0"/>
                              </a:rPr>
                              <m:t>∩</m:t>
                            </m:r>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2</m:t>
                                </m:r>
                              </m:sub>
                            </m:sSub>
                          </m:e>
                        </m:d>
                      </m:num>
                      <m:den>
                        <m:d>
                          <m:dPr>
                            <m:begChr m:val="|"/>
                            <m:endChr m:val="|"/>
                            <m:ctrlPr>
                              <a:rPr lang="en-US" sz="1800" i="1" dirty="0">
                                <a:solidFill>
                                  <a:srgbClr val="836967"/>
                                </a:solidFill>
                                <a:latin typeface="Cambria Math" panose="02040503050406030204" pitchFamily="18" charset="0"/>
                              </a:rPr>
                            </m:ctrlPr>
                          </m:dPr>
                          <m:e>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1</m:t>
                                </m:r>
                              </m:sub>
                            </m:sSub>
                            <m:r>
                              <a:rPr lang="en-US" sz="1800" i="0" dirty="0">
                                <a:latin typeface="Cambria Math" panose="02040503050406030204" pitchFamily="18" charset="0"/>
                              </a:rPr>
                              <m:t>∪</m:t>
                            </m:r>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2</m:t>
                                </m:r>
                              </m:sub>
                            </m:sSub>
                          </m:e>
                        </m:d>
                      </m:den>
                    </m:f>
                  </m:oMath>
                </a14:m>
                <a:endParaRPr lang="en-US" sz="1800" dirty="0"/>
              </a:p>
              <a:p>
                <a:pPr marL="0" indent="0">
                  <a:buNone/>
                </a:pPr>
                <a:r>
                  <a:rPr lang="en-US" sz="1800" dirty="0"/>
                  <a:t>Where : </a:t>
                </a:r>
                <a14:m>
                  <m:oMath xmlns:m="http://schemas.openxmlformats.org/officeDocument/2006/math">
                    <m:d>
                      <m:dPr>
                        <m:begChr m:val="|"/>
                        <m:endChr m:val="|"/>
                        <m:ctrlPr>
                          <a:rPr lang="en-US" sz="1800" i="1" dirty="0" smtClean="0">
                            <a:solidFill>
                              <a:srgbClr val="836967"/>
                            </a:solidFill>
                            <a:latin typeface="Cambria Math" panose="02040503050406030204" pitchFamily="18" charset="0"/>
                          </a:rPr>
                        </m:ctrlPr>
                      </m:dPr>
                      <m:e>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1</m:t>
                            </m:r>
                          </m:sub>
                        </m:sSub>
                        <m:r>
                          <a:rPr lang="en-US" sz="1800" i="1" dirty="0">
                            <a:latin typeface="Cambria Math" panose="02040503050406030204" pitchFamily="18" charset="0"/>
                          </a:rPr>
                          <m:t>𝑈</m:t>
                        </m:r>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2</m:t>
                            </m:r>
                          </m:sub>
                        </m:sSub>
                      </m:e>
                    </m:d>
                    <m:r>
                      <a:rPr lang="en-US" sz="1800" i="0" dirty="0">
                        <a:latin typeface="Cambria Math" panose="02040503050406030204" pitchFamily="18" charset="0"/>
                      </a:rPr>
                      <m:t>=</m:t>
                    </m:r>
                    <m:nary>
                      <m:naryPr>
                        <m:chr m:val="∑"/>
                        <m:limLoc m:val="undOvr"/>
                        <m:grow m:val="on"/>
                        <m:supHide m:val="on"/>
                        <m:ctrlPr>
                          <a:rPr lang="en-US" sz="1800" i="1" dirty="0">
                            <a:latin typeface="Cambria Math" panose="02040503050406030204" pitchFamily="18" charset="0"/>
                          </a:rPr>
                        </m:ctrlPr>
                      </m:naryPr>
                      <m:sub>
                        <m:r>
                          <a:rPr lang="en-US" sz="1800" i="1" dirty="0">
                            <a:latin typeface="Cambria Math" panose="02040503050406030204" pitchFamily="18" charset="0"/>
                          </a:rPr>
                          <m:t>𝑖</m:t>
                        </m:r>
                      </m:sub>
                      <m:sup/>
                      <m:e>
                        <m:func>
                          <m:funcPr>
                            <m:ctrlPr>
                              <a:rPr lang="en-US" sz="1800" i="1" dirty="0">
                                <a:latin typeface="Cambria Math" panose="02040503050406030204" pitchFamily="18" charset="0"/>
                              </a:rPr>
                            </m:ctrlPr>
                          </m:funcPr>
                          <m:fName>
                            <m:r>
                              <m:rPr>
                                <m:sty m:val="p"/>
                              </m:rPr>
                              <a:rPr lang="en-US" sz="1800" i="0" dirty="0">
                                <a:latin typeface="Cambria Math" panose="02040503050406030204" pitchFamily="18" charset="0"/>
                              </a:rPr>
                              <m:t>min</m:t>
                            </m:r>
                          </m:fName>
                          <m:e>
                            <m:d>
                              <m:dPr>
                                <m:begChr m:val="{"/>
                                <m:endChr m:val="}"/>
                                <m:ctrlPr>
                                  <a:rPr lang="en-US" sz="1800" i="1" dirty="0">
                                    <a:solidFill>
                                      <a:srgbClr val="836967"/>
                                    </a:solidFill>
                                    <a:latin typeface="Cambria Math" panose="02040503050406030204" pitchFamily="18" charset="0"/>
                                  </a:rPr>
                                </m:ctrlPr>
                              </m:dPr>
                              <m:e>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1</m:t>
                                    </m:r>
                                  </m:sub>
                                </m:sSub>
                                <m:r>
                                  <a:rPr lang="en-US" sz="1800" i="0" dirty="0">
                                    <a:latin typeface="Cambria Math" panose="02040503050406030204" pitchFamily="18" charset="0"/>
                                  </a:rPr>
                                  <m:t>,</m:t>
                                </m:r>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2</m:t>
                                    </m:r>
                                  </m:sub>
                                </m:sSub>
                              </m:e>
                            </m:d>
                          </m:e>
                        </m:func>
                      </m:e>
                    </m:nary>
                    <m:r>
                      <a:rPr lang="en-US" sz="1800" i="0" dirty="0">
                        <a:latin typeface="Cambria Math" panose="02040503050406030204" pitchFamily="18" charset="0"/>
                      </a:rPr>
                      <m:t>,∀ⅈ</m:t>
                    </m:r>
                    <m:r>
                      <a:rPr lang="en-US" sz="1800" b="0" i="0" dirty="0" smtClean="0">
                        <a:latin typeface="Cambria Math" panose="02040503050406030204" pitchFamily="18" charset="0"/>
                      </a:rPr>
                      <m:t> , </m:t>
                    </m:r>
                    <m:d>
                      <m:dPr>
                        <m:begChr m:val="|"/>
                        <m:endChr m:val="|"/>
                        <m:ctrlPr>
                          <a:rPr lang="en-US" sz="1800" i="1" dirty="0" smtClean="0">
                            <a:solidFill>
                              <a:srgbClr val="836967"/>
                            </a:solidFill>
                            <a:latin typeface="Cambria Math" panose="02040503050406030204" pitchFamily="18" charset="0"/>
                          </a:rPr>
                        </m:ctrlPr>
                      </m:dPr>
                      <m:e>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1</m:t>
                            </m:r>
                          </m:sub>
                        </m:sSub>
                        <m:r>
                          <a:rPr lang="en-US" sz="1800" i="0" dirty="0">
                            <a:latin typeface="Cambria Math" panose="02040503050406030204" pitchFamily="18" charset="0"/>
                          </a:rPr>
                          <m:t>∩</m:t>
                        </m:r>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2</m:t>
                            </m:r>
                          </m:sub>
                        </m:sSub>
                      </m:e>
                    </m:d>
                    <m:r>
                      <a:rPr lang="en-US" sz="1800" i="0" dirty="0">
                        <a:latin typeface="Cambria Math" panose="02040503050406030204" pitchFamily="18" charset="0"/>
                      </a:rPr>
                      <m:t>=</m:t>
                    </m:r>
                    <m:nary>
                      <m:naryPr>
                        <m:chr m:val="∑"/>
                        <m:limLoc m:val="undOvr"/>
                        <m:grow m:val="on"/>
                        <m:supHide m:val="on"/>
                        <m:ctrlPr>
                          <a:rPr lang="en-US" sz="1800" i="1" dirty="0">
                            <a:latin typeface="Cambria Math" panose="02040503050406030204" pitchFamily="18" charset="0"/>
                          </a:rPr>
                        </m:ctrlPr>
                      </m:naryPr>
                      <m:sub>
                        <m:r>
                          <a:rPr lang="en-US" sz="1800" i="1" dirty="0">
                            <a:latin typeface="Cambria Math" panose="02040503050406030204" pitchFamily="18" charset="0"/>
                          </a:rPr>
                          <m:t>𝑖</m:t>
                        </m:r>
                      </m:sub>
                      <m:sup/>
                      <m:e>
                        <m:func>
                          <m:funcPr>
                            <m:ctrlPr>
                              <a:rPr lang="en-US" sz="1800" i="1" dirty="0">
                                <a:latin typeface="Cambria Math" panose="02040503050406030204" pitchFamily="18" charset="0"/>
                              </a:rPr>
                            </m:ctrlPr>
                          </m:funcPr>
                          <m:fName>
                            <m:r>
                              <m:rPr>
                                <m:sty m:val="p"/>
                              </m:rPr>
                              <a:rPr lang="en-US" sz="1800" i="0" dirty="0">
                                <a:latin typeface="Cambria Math" panose="02040503050406030204" pitchFamily="18" charset="0"/>
                              </a:rPr>
                              <m:t>max</m:t>
                            </m:r>
                          </m:fName>
                          <m:e>
                            <m:d>
                              <m:dPr>
                                <m:begChr m:val="{"/>
                                <m:endChr m:val="}"/>
                                <m:ctrlPr>
                                  <a:rPr lang="en-US" sz="1800" i="1" dirty="0">
                                    <a:solidFill>
                                      <a:srgbClr val="836967"/>
                                    </a:solidFill>
                                    <a:latin typeface="Cambria Math" panose="02040503050406030204" pitchFamily="18" charset="0"/>
                                  </a:rPr>
                                </m:ctrlPr>
                              </m:dPr>
                              <m:e>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1</m:t>
                                    </m:r>
                                  </m:sub>
                                </m:sSub>
                                <m:r>
                                  <a:rPr lang="en-US" sz="1800" i="0" dirty="0">
                                    <a:latin typeface="Cambria Math" panose="02040503050406030204" pitchFamily="18" charset="0"/>
                                  </a:rPr>
                                  <m:t>,</m:t>
                                </m:r>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𝐿</m:t>
                                    </m:r>
                                  </m:e>
                                  <m:sub>
                                    <m:r>
                                      <a:rPr lang="en-US" sz="1800" i="0" dirty="0">
                                        <a:latin typeface="Cambria Math" panose="02040503050406030204" pitchFamily="18" charset="0"/>
                                      </a:rPr>
                                      <m:t>2</m:t>
                                    </m:r>
                                  </m:sub>
                                </m:sSub>
                              </m:e>
                            </m:d>
                          </m:e>
                        </m:func>
                      </m:e>
                    </m:nary>
                    <m:r>
                      <a:rPr lang="en-US" sz="1800" i="0" dirty="0">
                        <a:latin typeface="Cambria Math" panose="02040503050406030204" pitchFamily="18" charset="0"/>
                      </a:rPr>
                      <m:t>,∀ⅈ</m:t>
                    </m:r>
                    <m:r>
                      <a:rPr lang="en-US" sz="1800" b="0" i="0" dirty="0" smtClean="0">
                        <a:latin typeface="Cambria Math" panose="02040503050406030204" pitchFamily="18" charset="0"/>
                      </a:rPr>
                      <m:t> , </m:t>
                    </m:r>
                    <m:r>
                      <m:rPr>
                        <m:sty m:val="p"/>
                      </m:rPr>
                      <a:rPr lang="en-US" sz="1800" b="0" i="0" dirty="0" smtClean="0">
                        <a:latin typeface="Cambria Math" panose="02040503050406030204" pitchFamily="18" charset="0"/>
                      </a:rPr>
                      <m:t>when</m:t>
                    </m:r>
                    <m:r>
                      <a:rPr lang="en-US" sz="1800" b="0" i="0" dirty="0" smtClean="0">
                        <a:latin typeface="Cambria Math" panose="02040503050406030204" pitchFamily="18" charset="0"/>
                      </a:rPr>
                      <m:t>:  </m:t>
                    </m:r>
                    <m:r>
                      <m:rPr>
                        <m:sty m:val="p"/>
                      </m:rPr>
                      <a:rPr lang="pt-BR" sz="1800" b="0" i="0" dirty="0" smtClean="0">
                        <a:latin typeface="Cambria Math" panose="02040503050406030204" pitchFamily="18" charset="0"/>
                      </a:rPr>
                      <m:t>r</m:t>
                    </m:r>
                    <m:r>
                      <a:rPr lang="pt-BR" sz="1800" b="0" i="0" dirty="0" smtClean="0">
                        <a:latin typeface="Cambria Math" panose="02040503050406030204" pitchFamily="18" charset="0"/>
                      </a:rPr>
                      <m:t>∈</m:t>
                    </m:r>
                    <m:r>
                      <m:rPr>
                        <m:sty m:val="p"/>
                      </m:rPr>
                      <a:rPr lang="pt-BR" sz="1800" b="0" i="0" dirty="0" smtClean="0">
                        <a:latin typeface="Cambria Math" panose="02040503050406030204" pitchFamily="18" charset="0"/>
                      </a:rPr>
                      <m:t>R</m:t>
                    </m:r>
                    <m:r>
                      <a:rPr lang="pt-BR" sz="1800" b="0" i="0" dirty="0" smtClean="0">
                        <a:latin typeface="Cambria Math" panose="02040503050406030204" pitchFamily="18" charset="0"/>
                      </a:rPr>
                      <m:t>, </m:t>
                    </m:r>
                    <m:r>
                      <a:rPr lang="pt-BR" sz="1800" b="0" i="0" dirty="0" smtClean="0">
                        <a:latin typeface="Cambria Math" panose="02040503050406030204" pitchFamily="18" charset="0"/>
                      </a:rPr>
                      <m:t>0</m:t>
                    </m:r>
                    <m:r>
                      <a:rPr lang="pt-BR" sz="1800" b="0" i="0" dirty="0" smtClean="0">
                        <a:latin typeface="Cambria Math" panose="02040503050406030204" pitchFamily="18" charset="0"/>
                      </a:rPr>
                      <m:t>≤</m:t>
                    </m:r>
                    <m:r>
                      <m:rPr>
                        <m:sty m:val="p"/>
                      </m:rPr>
                      <a:rPr lang="pt-BR" sz="1800" b="0" i="0" dirty="0" smtClean="0">
                        <a:latin typeface="Cambria Math" panose="02040503050406030204" pitchFamily="18" charset="0"/>
                      </a:rPr>
                      <m:t>r</m:t>
                    </m:r>
                    <m:r>
                      <a:rPr lang="pt-BR" sz="1800" b="0" i="0" dirty="0" smtClean="0">
                        <a:latin typeface="Cambria Math" panose="02040503050406030204" pitchFamily="18" charset="0"/>
                      </a:rPr>
                      <m:t>≤</m:t>
                    </m:r>
                    <m:r>
                      <a:rPr lang="pt-BR" sz="1800" b="0" i="0" dirty="0" smtClean="0">
                        <a:latin typeface="Cambria Math" panose="02040503050406030204" pitchFamily="18" charset="0"/>
                      </a:rPr>
                      <m:t>1</m:t>
                    </m:r>
                  </m:oMath>
                </a14:m>
                <a:endParaRPr lang="en-US" sz="1800" b="0" dirty="0"/>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BD2FFDDA-3DC4-02C3-633C-1B3DF6942F53}"/>
                  </a:ext>
                </a:extLst>
              </p:cNvPr>
              <p:cNvSpPr>
                <a:spLocks noGrp="1" noRot="1" noChangeAspect="1" noMove="1" noResize="1" noEditPoints="1" noAdjustHandles="1" noChangeArrowheads="1" noChangeShapeType="1" noTextEdit="1"/>
              </p:cNvSpPr>
              <p:nvPr>
                <p:ph idx="1"/>
              </p:nvPr>
            </p:nvSpPr>
            <p:spPr>
              <a:blipFill>
                <a:blip r:embed="rId2"/>
                <a:stretch>
                  <a:fillRect l="-522" t="-1261" r="-812"/>
                </a:stretch>
              </a:blipFill>
            </p:spPr>
            <p:txBody>
              <a:bodyPr/>
              <a:lstStyle/>
              <a:p>
                <a:r>
                  <a:rPr lang="ar-SA">
                    <a:noFill/>
                  </a:rPr>
                  <a:t> </a:t>
                </a:r>
              </a:p>
            </p:txBody>
          </p:sp>
        </mc:Fallback>
      </mc:AlternateContent>
    </p:spTree>
    <p:extLst>
      <p:ext uri="{BB962C8B-B14F-4D97-AF65-F5344CB8AC3E}">
        <p14:creationId xmlns:p14="http://schemas.microsoft.com/office/powerpoint/2010/main" val="4150320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C1F5-DFFB-7CE4-E17D-6D8F9CC55CEC}"/>
              </a:ext>
            </a:extLst>
          </p:cNvPr>
          <p:cNvSpPr>
            <a:spLocks noGrp="1"/>
          </p:cNvSpPr>
          <p:nvPr>
            <p:ph type="title"/>
          </p:nvPr>
        </p:nvSpPr>
        <p:spPr/>
        <p:txBody>
          <a:bodyPr/>
          <a:lstStyle/>
          <a:p>
            <a:pPr algn="ctr"/>
            <a:r>
              <a:rPr lang="en-GB" b="1" dirty="0">
                <a:solidFill>
                  <a:srgbClr val="C00000"/>
                </a:solidFill>
              </a:rPr>
              <a:t>Data</a:t>
            </a:r>
            <a:endParaRPr lang="ar-SA" b="1" dirty="0">
              <a:solidFill>
                <a:srgbClr val="C00000"/>
              </a:solidFill>
            </a:endParaRPr>
          </a:p>
        </p:txBody>
      </p:sp>
      <p:sp>
        <p:nvSpPr>
          <p:cNvPr id="3" name="Content Placeholder 2">
            <a:extLst>
              <a:ext uri="{FF2B5EF4-FFF2-40B4-BE49-F238E27FC236}">
                <a16:creationId xmlns:a16="http://schemas.microsoft.com/office/drawing/2014/main" id="{BC9E2EC9-8051-4009-77B6-453A8A56861F}"/>
              </a:ext>
            </a:extLst>
          </p:cNvPr>
          <p:cNvSpPr>
            <a:spLocks noGrp="1"/>
          </p:cNvSpPr>
          <p:nvPr>
            <p:ph idx="1"/>
          </p:nvPr>
        </p:nvSpPr>
        <p:spPr>
          <a:xfrm>
            <a:off x="838201" y="1825625"/>
            <a:ext cx="7058890" cy="4351338"/>
          </a:xfrm>
        </p:spPr>
        <p:txBody>
          <a:bodyPr>
            <a:normAutofit lnSpcReduction="10000"/>
          </a:bodyPr>
          <a:lstStyle/>
          <a:p>
            <a:pPr marL="0" indent="0">
              <a:buNone/>
            </a:pPr>
            <a:r>
              <a:rPr lang="en-US" sz="1600" dirty="0"/>
              <a:t>They used the 2012 PASCAL Visual Object Classes dataset (VOC2012)</a:t>
            </a:r>
          </a:p>
          <a:p>
            <a:pPr marL="0" indent="0">
              <a:buNone/>
            </a:pPr>
            <a:r>
              <a:rPr lang="en-US" sz="1600" dirty="0"/>
              <a:t>This dataset is readily relevant to our scenario because: </a:t>
            </a:r>
          </a:p>
          <a:p>
            <a:pPr marL="0" indent="0">
              <a:buNone/>
            </a:pPr>
            <a:r>
              <a:rPr lang="en-US" sz="1600" dirty="0"/>
              <a:t>(1) it contains instances of objects from 20 visual classes</a:t>
            </a:r>
          </a:p>
          <a:p>
            <a:pPr marL="0" indent="0">
              <a:buNone/>
            </a:pPr>
            <a:r>
              <a:rPr lang="en-US" sz="1600" dirty="0"/>
              <a:t>(2) instances are shown at different scales and orientations in realistic scenes</a:t>
            </a:r>
          </a:p>
          <a:p>
            <a:pPr marL="0" indent="0">
              <a:buNone/>
            </a:pPr>
            <a:r>
              <a:rPr lang="en-US" sz="1600" dirty="0"/>
              <a:t>(3) images might contain more than a single instance from one or more visual classes</a:t>
            </a:r>
          </a:p>
          <a:p>
            <a:pPr marL="0" indent="0">
              <a:buNone/>
            </a:pPr>
            <a:r>
              <a:rPr lang="en-US" sz="1600" dirty="0"/>
              <a:t>(4) all images are labeled with the instances they contain.</a:t>
            </a:r>
          </a:p>
          <a:p>
            <a:pPr marL="0" indent="0">
              <a:buNone/>
            </a:pPr>
            <a:r>
              <a:rPr lang="en-US" sz="1600" dirty="0"/>
              <a:t>the VOC2012 dataset consists of 17,125 images containing in total 40,124 object instances.</a:t>
            </a:r>
          </a:p>
          <a:p>
            <a:pPr marL="0" indent="0">
              <a:buNone/>
            </a:pPr>
            <a:r>
              <a:rPr lang="en-US" sz="1600" dirty="0"/>
              <a:t>Data organization:</a:t>
            </a:r>
          </a:p>
          <a:p>
            <a:pPr marL="0" indent="0">
              <a:buNone/>
            </a:pPr>
            <a:r>
              <a:rPr lang="en-US" sz="1600" dirty="0"/>
              <a:t>For some of our experiments, i.e., those requiring training and test sets, we randomly split the dataset into 9000 instances for training, 4000 for validation, </a:t>
            </a:r>
          </a:p>
          <a:p>
            <a:pPr marL="0" indent="0">
              <a:buNone/>
            </a:pPr>
            <a:r>
              <a:rPr lang="en-US" sz="1600" dirty="0"/>
              <a:t>and the remaining 4125 for testing.</a:t>
            </a:r>
          </a:p>
          <a:p>
            <a:pPr marL="0" indent="0">
              <a:buNone/>
            </a:pPr>
            <a:r>
              <a:rPr lang="en-US" sz="1600" dirty="0"/>
              <a:t>And build </a:t>
            </a:r>
            <a:r>
              <a:rPr lang="en-GB" sz="1600" dirty="0"/>
              <a:t>Label description for each image.</a:t>
            </a:r>
            <a:endParaRPr lang="en-US" sz="1600" dirty="0"/>
          </a:p>
          <a:p>
            <a:pPr marL="0" indent="0">
              <a:buNone/>
            </a:pPr>
            <a:endParaRPr lang="ar-SA" sz="1600" dirty="0"/>
          </a:p>
        </p:txBody>
      </p:sp>
      <p:pic>
        <p:nvPicPr>
          <p:cNvPr id="7" name="Picture 6">
            <a:extLst>
              <a:ext uri="{FF2B5EF4-FFF2-40B4-BE49-F238E27FC236}">
                <a16:creationId xmlns:a16="http://schemas.microsoft.com/office/drawing/2014/main" id="{CA2F9AA2-4DE5-64CE-AC1F-965835A11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347" y="1246908"/>
            <a:ext cx="4437547" cy="5444081"/>
          </a:xfrm>
          <a:prstGeom prst="rect">
            <a:avLst/>
          </a:prstGeom>
        </p:spPr>
      </p:pic>
    </p:spTree>
    <p:extLst>
      <p:ext uri="{BB962C8B-B14F-4D97-AF65-F5344CB8AC3E}">
        <p14:creationId xmlns:p14="http://schemas.microsoft.com/office/powerpoint/2010/main" val="1492015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B3C6D-E1D9-E3CD-6520-5ABD13880AAA}"/>
              </a:ext>
            </a:extLst>
          </p:cNvPr>
          <p:cNvSpPr>
            <a:spLocks noGrp="1"/>
          </p:cNvSpPr>
          <p:nvPr>
            <p:ph type="title"/>
          </p:nvPr>
        </p:nvSpPr>
        <p:spPr/>
        <p:txBody>
          <a:bodyPr/>
          <a:lstStyle/>
          <a:p>
            <a:pPr algn="ctr"/>
            <a:r>
              <a:rPr lang="en-GB" b="1" dirty="0">
                <a:solidFill>
                  <a:srgbClr val="C00000"/>
                </a:solidFill>
              </a:rPr>
              <a:t>visualizations with label </a:t>
            </a:r>
            <a:endParaRPr lang="ar-SA" b="1" dirty="0">
              <a:solidFill>
                <a:srgbClr val="C00000"/>
              </a:solidFill>
            </a:endParaRPr>
          </a:p>
        </p:txBody>
      </p:sp>
      <p:sp>
        <p:nvSpPr>
          <p:cNvPr id="3" name="Content Placeholder 2">
            <a:extLst>
              <a:ext uri="{FF2B5EF4-FFF2-40B4-BE49-F238E27FC236}">
                <a16:creationId xmlns:a16="http://schemas.microsoft.com/office/drawing/2014/main" id="{424DEC12-BC28-AA64-8CCA-4648F3C8A8A5}"/>
              </a:ext>
            </a:extLst>
          </p:cNvPr>
          <p:cNvSpPr>
            <a:spLocks noGrp="1"/>
          </p:cNvSpPr>
          <p:nvPr>
            <p:ph idx="1"/>
          </p:nvPr>
        </p:nvSpPr>
        <p:spPr>
          <a:xfrm>
            <a:off x="838200" y="2443943"/>
            <a:ext cx="10515600" cy="3733020"/>
          </a:xfrm>
        </p:spPr>
        <p:txBody>
          <a:bodyPr>
            <a:normAutofit/>
          </a:bodyPr>
          <a:lstStyle/>
          <a:p>
            <a:pPr marL="0" indent="0">
              <a:buNone/>
            </a:pPr>
            <a:r>
              <a:rPr lang="en-US" sz="1800" dirty="0"/>
              <a:t>Given the multi-instance nature of the images in the VOC2012 dataset, it is difficult to assign a single color to these images (i.e., points in 2-D) for visualization purposes. Therefore, we relied on the following color code: (1) assign a different color to each of the 20 classes of the VOC2012 dataset</a:t>
            </a:r>
          </a:p>
          <a:p>
            <a:pPr marL="0" indent="0">
              <a:buNone/>
            </a:pPr>
            <a:r>
              <a:rPr lang="en-US" sz="1800" dirty="0"/>
              <a:t>(2) compute a weighted average color for each image, where weights correspond to the normalized values in the label vectors 𝑙, i.e., proportion of each class contained within an image. </a:t>
            </a:r>
          </a:p>
          <a:p>
            <a:pPr marL="0" indent="0">
              <a:buNone/>
            </a:pPr>
            <a:r>
              <a:rPr lang="en-US" sz="1800" dirty="0"/>
              <a:t>Using this approach, points with exactly the same color correspond to images having exactly the same number of objects and from the same classes, while images with partial relevance will be mapped to points that are close to one another in the color space.</a:t>
            </a:r>
            <a:endParaRPr lang="ar-SA" sz="1800" dirty="0"/>
          </a:p>
        </p:txBody>
      </p:sp>
    </p:spTree>
    <p:extLst>
      <p:ext uri="{BB962C8B-B14F-4D97-AF65-F5344CB8AC3E}">
        <p14:creationId xmlns:p14="http://schemas.microsoft.com/office/powerpoint/2010/main" val="490481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19D48C-A663-E396-37FE-FBC35140B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71" y="285477"/>
            <a:ext cx="10127858" cy="6287045"/>
          </a:xfrm>
          <a:prstGeom prst="rect">
            <a:avLst/>
          </a:prstGeom>
        </p:spPr>
      </p:pic>
    </p:spTree>
    <p:extLst>
      <p:ext uri="{BB962C8B-B14F-4D97-AF65-F5344CB8AC3E}">
        <p14:creationId xmlns:p14="http://schemas.microsoft.com/office/powerpoint/2010/main" val="1493983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AF5490-4BE7-539B-0CB7-A476737484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451" y="1392471"/>
            <a:ext cx="10478408" cy="4286621"/>
          </a:xfrm>
        </p:spPr>
      </p:pic>
      <p:sp>
        <p:nvSpPr>
          <p:cNvPr id="6" name="TextBox 5">
            <a:extLst>
              <a:ext uri="{FF2B5EF4-FFF2-40B4-BE49-F238E27FC236}">
                <a16:creationId xmlns:a16="http://schemas.microsoft.com/office/drawing/2014/main" id="{AB5810DE-4D96-70C9-D4F2-2524F2019464}"/>
              </a:ext>
            </a:extLst>
          </p:cNvPr>
          <p:cNvSpPr txBox="1"/>
          <p:nvPr/>
        </p:nvSpPr>
        <p:spPr>
          <a:xfrm>
            <a:off x="6096000" y="5679092"/>
            <a:ext cx="5083443" cy="530915"/>
          </a:xfrm>
          <a:prstGeom prst="rect">
            <a:avLst/>
          </a:prstGeom>
          <a:noFill/>
        </p:spPr>
        <p:txBody>
          <a:bodyPr wrap="none" rtlCol="1">
            <a:spAutoFit/>
          </a:bodyPr>
          <a:lstStyle/>
          <a:p>
            <a:r>
              <a:rPr lang="en-GB" sz="1050" dirty="0"/>
              <a:t>The mean Average Precision</a:t>
            </a:r>
            <a:r>
              <a:rPr lang="ar-SA" sz="1050" dirty="0"/>
              <a:t> : </a:t>
            </a:r>
            <a:r>
              <a:rPr lang="en-US" sz="1050" dirty="0"/>
              <a:t>measure the average precision of a set of retrieved images.</a:t>
            </a:r>
            <a:endParaRPr lang="ar-SA" sz="1400" dirty="0"/>
          </a:p>
          <a:p>
            <a:endParaRPr lang="ar-SA" dirty="0"/>
          </a:p>
        </p:txBody>
      </p:sp>
    </p:spTree>
    <p:extLst>
      <p:ext uri="{BB962C8B-B14F-4D97-AF65-F5344CB8AC3E}">
        <p14:creationId xmlns:p14="http://schemas.microsoft.com/office/powerpoint/2010/main" val="3317257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A8D511-03DC-C1DD-627F-E5F4DAA0B4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045" y="166256"/>
            <a:ext cx="11201960" cy="3262744"/>
          </a:xfrm>
        </p:spPr>
      </p:pic>
      <p:pic>
        <p:nvPicPr>
          <p:cNvPr id="6" name="Picture 5">
            <a:extLst>
              <a:ext uri="{FF2B5EF4-FFF2-40B4-BE49-F238E27FC236}">
                <a16:creationId xmlns:a16="http://schemas.microsoft.com/office/drawing/2014/main" id="{2815EDDC-C2C6-63D3-24EA-E7ABF7CE0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989" y="3429000"/>
            <a:ext cx="4327182" cy="3281420"/>
          </a:xfrm>
          <a:prstGeom prst="rect">
            <a:avLst/>
          </a:prstGeom>
        </p:spPr>
      </p:pic>
      <p:sp>
        <p:nvSpPr>
          <p:cNvPr id="7" name="TextBox 6">
            <a:extLst>
              <a:ext uri="{FF2B5EF4-FFF2-40B4-BE49-F238E27FC236}">
                <a16:creationId xmlns:a16="http://schemas.microsoft.com/office/drawing/2014/main" id="{0BDD5AC1-71EE-8524-7FA2-87AB6F42D333}"/>
              </a:ext>
            </a:extLst>
          </p:cNvPr>
          <p:cNvSpPr txBox="1"/>
          <p:nvPr/>
        </p:nvSpPr>
        <p:spPr>
          <a:xfrm>
            <a:off x="426136" y="4443153"/>
            <a:ext cx="7047763" cy="1015663"/>
          </a:xfrm>
          <a:prstGeom prst="rect">
            <a:avLst/>
          </a:prstGeom>
          <a:noFill/>
        </p:spPr>
        <p:txBody>
          <a:bodyPr wrap="none" rtlCol="1">
            <a:spAutoFit/>
          </a:bodyPr>
          <a:lstStyle/>
          <a:p>
            <a:r>
              <a:rPr lang="en-US" sz="2000" dirty="0"/>
              <a:t>This performance was consistent for all 20 runs, </a:t>
            </a:r>
          </a:p>
          <a:p>
            <a:r>
              <a:rPr lang="en-US" sz="2000" dirty="0"/>
              <a:t>with its worst scenario stopping optimization at 0.064,</a:t>
            </a:r>
          </a:p>
          <a:p>
            <a:r>
              <a:rPr lang="en-US" sz="2000" dirty="0"/>
              <a:t>and its best one at 0.038 (mean square error) for the training loss.</a:t>
            </a:r>
            <a:endParaRPr lang="ar-SA" sz="2000" dirty="0"/>
          </a:p>
        </p:txBody>
      </p:sp>
    </p:spTree>
    <p:extLst>
      <p:ext uri="{BB962C8B-B14F-4D97-AF65-F5344CB8AC3E}">
        <p14:creationId xmlns:p14="http://schemas.microsoft.com/office/powerpoint/2010/main" val="1369427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3C22-0D6D-296F-631E-80A4F5F059C7}"/>
              </a:ext>
            </a:extLst>
          </p:cNvPr>
          <p:cNvSpPr>
            <a:spLocks noGrp="1"/>
          </p:cNvSpPr>
          <p:nvPr>
            <p:ph type="title"/>
          </p:nvPr>
        </p:nvSpPr>
        <p:spPr/>
        <p:txBody>
          <a:bodyPr/>
          <a:lstStyle/>
          <a:p>
            <a:pPr algn="ctr"/>
            <a:r>
              <a:rPr lang="en-GB" b="1" dirty="0">
                <a:solidFill>
                  <a:srgbClr val="C00000"/>
                </a:solidFill>
              </a:rPr>
              <a:t>Conclusions</a:t>
            </a:r>
            <a:endParaRPr lang="ar-SA" b="1" dirty="0">
              <a:solidFill>
                <a:srgbClr val="C00000"/>
              </a:solidFill>
            </a:endParaRPr>
          </a:p>
        </p:txBody>
      </p:sp>
      <p:sp>
        <p:nvSpPr>
          <p:cNvPr id="3" name="Content Placeholder 2">
            <a:extLst>
              <a:ext uri="{FF2B5EF4-FFF2-40B4-BE49-F238E27FC236}">
                <a16:creationId xmlns:a16="http://schemas.microsoft.com/office/drawing/2014/main" id="{BD6CC878-CBB7-17EA-6968-DD8C8AE52F72}"/>
              </a:ext>
            </a:extLst>
          </p:cNvPr>
          <p:cNvSpPr>
            <a:spLocks noGrp="1"/>
          </p:cNvSpPr>
          <p:nvPr>
            <p:ph idx="1"/>
          </p:nvPr>
        </p:nvSpPr>
        <p:spPr/>
        <p:txBody>
          <a:bodyPr>
            <a:normAutofit/>
          </a:bodyPr>
          <a:lstStyle/>
          <a:p>
            <a:r>
              <a:rPr lang="en-US" dirty="0"/>
              <a:t>Presents a methodology for using the t-SNE method for dimensionality reduction in a way that allows it to be reused on unseen data and shows that this approach outperforms other methods in retrieval experiments. </a:t>
            </a:r>
          </a:p>
          <a:p>
            <a:r>
              <a:rPr lang="en-US" dirty="0"/>
              <a:t>Additionally, an approach for supervised dimensionality reduction on collections of multi-label, multi-instance images is presented, which addresses limitations of previous methods and increases the separability of images with no relevance while retaining those with partial relevance. </a:t>
            </a:r>
            <a:endParaRPr lang="ar-SA" dirty="0"/>
          </a:p>
        </p:txBody>
      </p:sp>
    </p:spTree>
    <p:extLst>
      <p:ext uri="{BB962C8B-B14F-4D97-AF65-F5344CB8AC3E}">
        <p14:creationId xmlns:p14="http://schemas.microsoft.com/office/powerpoint/2010/main" val="717511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F7A5F-6EC0-B86A-060A-8DBA153FCE24}"/>
              </a:ext>
            </a:extLst>
          </p:cNvPr>
          <p:cNvSpPr>
            <a:spLocks noGrp="1"/>
          </p:cNvSpPr>
          <p:nvPr>
            <p:ph type="title"/>
          </p:nvPr>
        </p:nvSpPr>
        <p:spPr/>
        <p:txBody>
          <a:bodyPr/>
          <a:lstStyle/>
          <a:p>
            <a:pPr algn="ctr"/>
            <a:r>
              <a:rPr lang="en-GB" b="1" i="0" dirty="0">
                <a:solidFill>
                  <a:srgbClr val="C00000"/>
                </a:solidFill>
                <a:effectLst/>
                <a:latin typeface="Söhne"/>
              </a:rPr>
              <a:t>What is t-SNE?</a:t>
            </a:r>
            <a:endParaRPr lang="ar-SA" b="1" dirty="0">
              <a:solidFill>
                <a:srgbClr val="C00000"/>
              </a:solidFill>
            </a:endParaRPr>
          </a:p>
        </p:txBody>
      </p:sp>
      <p:sp>
        <p:nvSpPr>
          <p:cNvPr id="3" name="Content Placeholder 2">
            <a:extLst>
              <a:ext uri="{FF2B5EF4-FFF2-40B4-BE49-F238E27FC236}">
                <a16:creationId xmlns:a16="http://schemas.microsoft.com/office/drawing/2014/main" id="{E48949ED-86BB-EBBC-E743-0116496F343D}"/>
              </a:ext>
            </a:extLst>
          </p:cNvPr>
          <p:cNvSpPr>
            <a:spLocks noGrp="1"/>
          </p:cNvSpPr>
          <p:nvPr>
            <p:ph idx="1"/>
          </p:nvPr>
        </p:nvSpPr>
        <p:spPr>
          <a:xfrm>
            <a:off x="879764" y="1566948"/>
            <a:ext cx="10515600" cy="3620799"/>
          </a:xfrm>
        </p:spPr>
        <p:txBody>
          <a:bodyPr>
            <a:normAutofit/>
          </a:bodyPr>
          <a:lstStyle/>
          <a:p>
            <a:pPr marL="0" indent="0">
              <a:buNone/>
            </a:pPr>
            <a:r>
              <a:rPr lang="en-US" sz="1800" dirty="0"/>
              <a:t>t-SNE is a technique to reduce the dimensions of high-dimensional data and used to visualize it, it's an unsupervised ML algorithm that maps data into lower dimensions while preserving the local structure.</a:t>
            </a:r>
            <a:endParaRPr lang="ar-SA" dirty="0"/>
          </a:p>
        </p:txBody>
      </p:sp>
      <p:pic>
        <p:nvPicPr>
          <p:cNvPr id="5" name="Content Placeholder 4">
            <a:extLst>
              <a:ext uri="{FF2B5EF4-FFF2-40B4-BE49-F238E27FC236}">
                <a16:creationId xmlns:a16="http://schemas.microsoft.com/office/drawing/2014/main" id="{D2304112-C117-59A7-0604-042DD743A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70" y="2197101"/>
            <a:ext cx="11567285" cy="4295773"/>
          </a:xfrm>
          <a:prstGeom prst="rect">
            <a:avLst/>
          </a:prstGeom>
        </p:spPr>
      </p:pic>
    </p:spTree>
    <p:extLst>
      <p:ext uri="{BB962C8B-B14F-4D97-AF65-F5344CB8AC3E}">
        <p14:creationId xmlns:p14="http://schemas.microsoft.com/office/powerpoint/2010/main" val="249020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7F91-E708-36D4-06B4-AF61BACAE69B}"/>
              </a:ext>
            </a:extLst>
          </p:cNvPr>
          <p:cNvSpPr>
            <a:spLocks noGrp="1"/>
          </p:cNvSpPr>
          <p:nvPr>
            <p:ph type="title"/>
          </p:nvPr>
        </p:nvSpPr>
        <p:spPr>
          <a:xfrm>
            <a:off x="299258" y="365125"/>
            <a:ext cx="11592098" cy="1325563"/>
          </a:xfrm>
        </p:spPr>
        <p:txBody>
          <a:bodyPr>
            <a:normAutofit/>
          </a:bodyPr>
          <a:lstStyle/>
          <a:p>
            <a:pPr algn="ctr"/>
            <a:r>
              <a:rPr lang="en-GB" sz="3600" b="1" dirty="0">
                <a:solidFill>
                  <a:srgbClr val="C00000"/>
                </a:solidFill>
              </a:rPr>
              <a:t>t-SNE</a:t>
            </a:r>
            <a:r>
              <a:rPr lang="en-US" sz="3600" b="1" dirty="0">
                <a:solidFill>
                  <a:srgbClr val="C00000"/>
                </a:solidFill>
              </a:rPr>
              <a:t>(</a:t>
            </a:r>
            <a:r>
              <a:rPr lang="en-GB" sz="3600" b="1" i="0" dirty="0">
                <a:solidFill>
                  <a:srgbClr val="C00000"/>
                </a:solidFill>
                <a:effectLst/>
                <a:latin typeface="Helvetica Neue"/>
                <a:cs typeface="Helvetica Neue"/>
              </a:rPr>
              <a:t>t-distributed stochastic </a:t>
            </a:r>
            <a:r>
              <a:rPr lang="en-GB" sz="3600" b="1" i="0" dirty="0" err="1">
                <a:solidFill>
                  <a:srgbClr val="C00000"/>
                </a:solidFill>
                <a:effectLst/>
                <a:latin typeface="Helvetica Neue"/>
                <a:cs typeface="Helvetica Neue"/>
              </a:rPr>
              <a:t>neighbor</a:t>
            </a:r>
            <a:r>
              <a:rPr lang="en-GB" sz="3600" b="1" i="0" dirty="0">
                <a:solidFill>
                  <a:srgbClr val="C00000"/>
                </a:solidFill>
                <a:effectLst/>
                <a:latin typeface="Helvetica Neue"/>
                <a:cs typeface="Helvetica Neue"/>
              </a:rPr>
              <a:t> embedding</a:t>
            </a:r>
            <a:r>
              <a:rPr lang="en-US" sz="3600" b="1" dirty="0">
                <a:solidFill>
                  <a:srgbClr val="C00000"/>
                </a:solidFill>
              </a:rPr>
              <a:t>)</a:t>
            </a:r>
            <a:endParaRPr lang="ar-SA" sz="3600" b="1" dirty="0">
              <a:solidFill>
                <a:srgbClr val="C00000"/>
              </a:solidFill>
            </a:endParaRPr>
          </a:p>
        </p:txBody>
      </p:sp>
      <p:pic>
        <p:nvPicPr>
          <p:cNvPr id="9" name="Content Placeholder 8">
            <a:extLst>
              <a:ext uri="{FF2B5EF4-FFF2-40B4-BE49-F238E27FC236}">
                <a16:creationId xmlns:a16="http://schemas.microsoft.com/office/drawing/2014/main" id="{6C531C4F-7977-8F9F-C872-940159C28A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834" y="1723417"/>
            <a:ext cx="9747939" cy="2862525"/>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A835D75-6F46-4E4A-2744-94507461D050}"/>
                  </a:ext>
                </a:extLst>
              </p:cNvPr>
              <p:cNvSpPr txBox="1"/>
              <p:nvPr/>
            </p:nvSpPr>
            <p:spPr>
              <a:xfrm>
                <a:off x="1523308" y="4775661"/>
                <a:ext cx="4047968" cy="970202"/>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ar-S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d>
                            <m:dPr>
                              <m:begChr m:val=""/>
                              <m:endChr m:val="|"/>
                              <m:ctrlPr>
                                <a:rPr lang="ar-SA" i="1">
                                  <a:solidFill>
                                    <a:schemeClr val="tx1"/>
                                  </a:solidFill>
                                  <a:latin typeface="Cambria Math" panose="02040503050406030204" pitchFamily="18" charset="0"/>
                                </a:rPr>
                              </m:ctrlPr>
                            </m:dPr>
                            <m:e>
                              <m:r>
                                <a:rPr lang="ar-SA" i="1">
                                  <a:solidFill>
                                    <a:schemeClr val="tx1"/>
                                  </a:solidFill>
                                  <a:latin typeface="Cambria Math" panose="02040503050406030204" pitchFamily="18" charset="0"/>
                                </a:rPr>
                                <m:t>𝑗</m:t>
                              </m:r>
                            </m:e>
                          </m:d>
                          <m:r>
                            <a:rPr lang="ar-SA" i="1">
                              <a:solidFill>
                                <a:schemeClr val="tx1"/>
                              </a:solidFill>
                              <a:latin typeface="Cambria Math" panose="02040503050406030204" pitchFamily="18" charset="0"/>
                            </a:rPr>
                            <m:t>𝑖</m:t>
                          </m:r>
                        </m:sub>
                      </m:sSub>
                      <m:r>
                        <a:rPr lang="ar-SA" i="0">
                          <a:solidFill>
                            <a:schemeClr val="tx1"/>
                          </a:solidFill>
                          <a:latin typeface="Cambria Math" panose="02040503050406030204" pitchFamily="18" charset="0"/>
                        </a:rPr>
                        <m:t>=</m:t>
                      </m:r>
                      <m:f>
                        <m:fPr>
                          <m:ctrlPr>
                            <a:rPr lang="ar-SA" i="1">
                              <a:solidFill>
                                <a:schemeClr val="tx1"/>
                              </a:solidFill>
                              <a:latin typeface="Cambria Math" panose="02040503050406030204" pitchFamily="18" charset="0"/>
                            </a:rPr>
                          </m:ctrlPr>
                        </m:fPr>
                        <m:num>
                          <m:func>
                            <m:funcPr>
                              <m:ctrlPr>
                                <a:rPr lang="ar-SA" i="1">
                                  <a:solidFill>
                                    <a:schemeClr val="tx1"/>
                                  </a:solidFill>
                                  <a:latin typeface="Cambria Math" panose="02040503050406030204" pitchFamily="18" charset="0"/>
                                </a:rPr>
                              </m:ctrlPr>
                            </m:funcPr>
                            <m:fName>
                              <m:r>
                                <m:rPr>
                                  <m:sty m:val="p"/>
                                </m:rPr>
                                <a:rPr lang="ar-SA" i="0">
                                  <a:solidFill>
                                    <a:schemeClr val="tx1"/>
                                  </a:solidFill>
                                  <a:latin typeface="Cambria Math" panose="02040503050406030204" pitchFamily="18" charset="0"/>
                                </a:rPr>
                                <m:t>exp</m:t>
                              </m:r>
                            </m:fName>
                            <m:e>
                              <m:d>
                                <m:dPr>
                                  <m:ctrlPr>
                                    <a:rPr lang="ar-SA" i="1">
                                      <a:solidFill>
                                        <a:schemeClr val="tx1"/>
                                      </a:solidFill>
                                      <a:latin typeface="Cambria Math" panose="02040503050406030204" pitchFamily="18" charset="0"/>
                                    </a:rPr>
                                  </m:ctrlPr>
                                </m:dPr>
                                <m:e>
                                  <m:r>
                                    <a:rPr lang="ar-SA" i="0">
                                      <a:solidFill>
                                        <a:schemeClr val="tx1"/>
                                      </a:solidFill>
                                      <a:latin typeface="Cambria Math" panose="02040503050406030204" pitchFamily="18" charset="0"/>
                                    </a:rPr>
                                    <m:t>−</m:t>
                                  </m:r>
                                  <m:r>
                                    <a:rPr lang="ar-SA" i="0">
                                      <a:solidFill>
                                        <a:schemeClr val="tx1"/>
                                      </a:solidFill>
                                      <a:latin typeface="Cambria Math" panose="02040503050406030204" pitchFamily="18" charset="0"/>
                                    </a:rPr>
                                    <m:t>0</m:t>
                                  </m:r>
                                  <m:r>
                                    <a:rPr lang="ar-SA" i="0">
                                      <a:solidFill>
                                        <a:schemeClr val="tx1"/>
                                      </a:solidFill>
                                      <a:latin typeface="Cambria Math" panose="02040503050406030204" pitchFamily="18" charset="0"/>
                                    </a:rPr>
                                    <m:t>.</m:t>
                                  </m:r>
                                  <m:r>
                                    <a:rPr lang="ar-SA" i="0">
                                      <a:solidFill>
                                        <a:schemeClr val="tx1"/>
                                      </a:solidFill>
                                      <a:latin typeface="Cambria Math" panose="02040503050406030204" pitchFamily="18" charset="0"/>
                                    </a:rPr>
                                    <m:t>5</m:t>
                                  </m:r>
                                  <m:r>
                                    <a:rPr lang="ar-SA" i="0">
                                      <a:solidFill>
                                        <a:schemeClr val="tx1"/>
                                      </a:solidFill>
                                      <a:latin typeface="Cambria Math" panose="02040503050406030204" pitchFamily="18" charset="0"/>
                                    </a:rPr>
                                    <m:t>∗</m:t>
                                  </m:r>
                                  <m:f>
                                    <m:fPr>
                                      <m:type m:val="lin"/>
                                      <m:ctrlPr>
                                        <a:rPr lang="ar-SA" i="1">
                                          <a:solidFill>
                                            <a:schemeClr val="tx1"/>
                                          </a:solidFill>
                                          <a:latin typeface="Cambria Math" panose="02040503050406030204" pitchFamily="18" charset="0"/>
                                        </a:rPr>
                                      </m:ctrlPr>
                                    </m:fPr>
                                    <m:num>
                                      <m:sSup>
                                        <m:sSupPr>
                                          <m:ctrlPr>
                                            <a:rPr lang="ar-SA" i="1" smtClean="0">
                                              <a:solidFill>
                                                <a:srgbClr val="836967"/>
                                              </a:solidFill>
                                              <a:latin typeface="Cambria Math" panose="02040503050406030204" pitchFamily="18" charset="0"/>
                                            </a:rPr>
                                          </m:ctrlPr>
                                        </m:sSupPr>
                                        <m:e>
                                          <m:d>
                                            <m:dPr>
                                              <m:begChr m:val="‖"/>
                                              <m:endChr m:val="‖"/>
                                              <m:ctrlPr>
                                                <a:rPr lang="ar-SA" i="1">
                                                  <a:solidFill>
                                                    <a:srgbClr val="836967"/>
                                                  </a:solidFill>
                                                  <a:latin typeface="Cambria Math" panose="02040503050406030204" pitchFamily="18" charset="0"/>
                                                </a:rPr>
                                              </m:ctrlPr>
                                            </m:dPr>
                                            <m:e>
                                              <m:sSub>
                                                <m:sSubPr>
                                                  <m:ctrlPr>
                                                    <a:rPr lang="ar-SA" i="1">
                                                      <a:solidFill>
                                                        <a:srgbClr val="836967"/>
                                                      </a:solidFill>
                                                      <a:latin typeface="Cambria Math" panose="02040503050406030204" pitchFamily="18" charset="0"/>
                                                    </a:rPr>
                                                  </m:ctrlPr>
                                                </m:sSubPr>
                                                <m:e>
                                                  <m:r>
                                                    <a:rPr lang="en-US" b="0" i="1" smtClean="0">
                                                      <a:latin typeface="Cambria Math" panose="02040503050406030204" pitchFamily="18" charset="0"/>
                                                    </a:rPr>
                                                    <m:t>𝑥</m:t>
                                                  </m:r>
                                                </m:e>
                                                <m:sub>
                                                  <m:r>
                                                    <a:rPr lang="ar-SA" i="1">
                                                      <a:latin typeface="Cambria Math" panose="02040503050406030204" pitchFamily="18" charset="0"/>
                                                    </a:rPr>
                                                    <m:t>𝑖</m:t>
                                                  </m:r>
                                                </m:sub>
                                              </m:sSub>
                                              <m:r>
                                                <a:rPr lang="ar-SA" i="0">
                                                  <a:latin typeface="Cambria Math" panose="02040503050406030204" pitchFamily="18" charset="0"/>
                                                </a:rPr>
                                                <m:t>−</m:t>
                                              </m:r>
                                              <m:sSub>
                                                <m:sSubPr>
                                                  <m:ctrlPr>
                                                    <a:rPr lang="ar-SA" i="1">
                                                      <a:solidFill>
                                                        <a:srgbClr val="836967"/>
                                                      </a:solidFill>
                                                      <a:latin typeface="Cambria Math" panose="02040503050406030204" pitchFamily="18" charset="0"/>
                                                    </a:rPr>
                                                  </m:ctrlPr>
                                                </m:sSubPr>
                                                <m:e>
                                                  <m:r>
                                                    <a:rPr lang="en-US" b="0" i="1" smtClean="0">
                                                      <a:latin typeface="Cambria Math" panose="02040503050406030204" pitchFamily="18" charset="0"/>
                                                    </a:rPr>
                                                    <m:t>𝑥</m:t>
                                                  </m:r>
                                                </m:e>
                                                <m:sub>
                                                  <m:r>
                                                    <a:rPr lang="ar-SA" i="1">
                                                      <a:latin typeface="Cambria Math" panose="02040503050406030204" pitchFamily="18" charset="0"/>
                                                    </a:rPr>
                                                    <m:t>𝑗</m:t>
                                                  </m:r>
                                                </m:sub>
                                              </m:sSub>
                                            </m:e>
                                          </m:d>
                                        </m:e>
                                        <m:sup>
                                          <m:r>
                                            <a:rPr lang="ar-SA" i="0">
                                              <a:latin typeface="Cambria Math" panose="02040503050406030204" pitchFamily="18" charset="0"/>
                                            </a:rPr>
                                            <m:t>2</m:t>
                                          </m:r>
                                        </m:sup>
                                      </m:sSup>
                                    </m:num>
                                    <m:den>
                                      <m:sSup>
                                        <m:sSupPr>
                                          <m:ctrlPr>
                                            <a:rPr lang="ar-SA" i="1" smtClean="0">
                                              <a:solidFill>
                                                <a:schemeClr val="tx1"/>
                                              </a:solidFill>
                                              <a:latin typeface="Cambria Math" panose="02040503050406030204" pitchFamily="18" charset="0"/>
                                            </a:rPr>
                                          </m:ctrlPr>
                                        </m:sSupPr>
                                        <m:e>
                                          <m:r>
                                            <a:rPr lang="ar-SA" i="1">
                                              <a:solidFill>
                                                <a:schemeClr val="tx1"/>
                                              </a:solidFill>
                                              <a:latin typeface="Cambria Math" panose="02040503050406030204" pitchFamily="18" charset="0"/>
                                            </a:rPr>
                                            <m:t>𝜎</m:t>
                                          </m:r>
                                        </m:e>
                                        <m:sup>
                                          <m:r>
                                            <a:rPr lang="ar-SA" i="0">
                                              <a:solidFill>
                                                <a:schemeClr val="tx1"/>
                                              </a:solidFill>
                                              <a:latin typeface="Cambria Math" panose="02040503050406030204" pitchFamily="18" charset="0"/>
                                            </a:rPr>
                                            <m:t>2</m:t>
                                          </m:r>
                                        </m:sup>
                                      </m:sSup>
                                    </m:den>
                                  </m:f>
                                </m:e>
                              </m:d>
                            </m:e>
                          </m:func>
                        </m:num>
                        <m:den>
                          <m:nary>
                            <m:naryPr>
                              <m:chr m:val="∑"/>
                              <m:limLoc m:val="subSup"/>
                              <m:grow m:val="on"/>
                              <m:supHide m:val="on"/>
                              <m:ctrlPr>
                                <a:rPr lang="ar-SA" i="1">
                                  <a:solidFill>
                                    <a:schemeClr val="tx1"/>
                                  </a:solidFill>
                                  <a:latin typeface="Cambria Math" panose="02040503050406030204" pitchFamily="18" charset="0"/>
                                </a:rPr>
                              </m:ctrlPr>
                            </m:naryPr>
                            <m:sub>
                              <m:r>
                                <a:rPr lang="ar-SA" i="1">
                                  <a:solidFill>
                                    <a:schemeClr val="tx1"/>
                                  </a:solidFill>
                                  <a:latin typeface="Cambria Math" panose="02040503050406030204" pitchFamily="18" charset="0"/>
                                </a:rPr>
                                <m:t>𝑘</m:t>
                              </m:r>
                              <m:r>
                                <a:rPr lang="ar-SA" i="0">
                                  <a:solidFill>
                                    <a:schemeClr val="tx1"/>
                                  </a:solidFill>
                                  <a:latin typeface="Cambria Math" panose="02040503050406030204" pitchFamily="18" charset="0"/>
                                </a:rPr>
                                <m:t>≠</m:t>
                              </m:r>
                              <m:r>
                                <a:rPr lang="ar-SA" i="1">
                                  <a:solidFill>
                                    <a:schemeClr val="tx1"/>
                                  </a:solidFill>
                                  <a:latin typeface="Cambria Math" panose="02040503050406030204" pitchFamily="18" charset="0"/>
                                </a:rPr>
                                <m:t>𝑖</m:t>
                              </m:r>
                            </m:sub>
                            <m:sup/>
                            <m:e>
                              <m:func>
                                <m:funcPr>
                                  <m:ctrlPr>
                                    <a:rPr lang="ar-SA" i="1">
                                      <a:solidFill>
                                        <a:schemeClr val="tx1"/>
                                      </a:solidFill>
                                      <a:latin typeface="Cambria Math" panose="02040503050406030204" pitchFamily="18" charset="0"/>
                                    </a:rPr>
                                  </m:ctrlPr>
                                </m:funcPr>
                                <m:fName>
                                  <m:r>
                                    <m:rPr>
                                      <m:sty m:val="p"/>
                                    </m:rPr>
                                    <a:rPr lang="ar-SA" i="0">
                                      <a:solidFill>
                                        <a:schemeClr val="tx1"/>
                                      </a:solidFill>
                                      <a:latin typeface="Cambria Math" panose="02040503050406030204" pitchFamily="18" charset="0"/>
                                    </a:rPr>
                                    <m:t>exp</m:t>
                                  </m:r>
                                </m:fName>
                                <m:e>
                                  <m:d>
                                    <m:dPr>
                                      <m:ctrlPr>
                                        <a:rPr lang="ar-SA" i="1">
                                          <a:solidFill>
                                            <a:schemeClr val="tx1"/>
                                          </a:solidFill>
                                          <a:latin typeface="Cambria Math" panose="02040503050406030204" pitchFamily="18" charset="0"/>
                                        </a:rPr>
                                      </m:ctrlPr>
                                    </m:dPr>
                                    <m:e>
                                      <m:r>
                                        <a:rPr lang="ar-SA" i="0">
                                          <a:solidFill>
                                            <a:schemeClr val="tx1"/>
                                          </a:solidFill>
                                          <a:latin typeface="Cambria Math" panose="02040503050406030204" pitchFamily="18" charset="0"/>
                                        </a:rPr>
                                        <m:t>−</m:t>
                                      </m:r>
                                      <m:r>
                                        <a:rPr lang="ar-SA" i="0">
                                          <a:solidFill>
                                            <a:schemeClr val="tx1"/>
                                          </a:solidFill>
                                          <a:latin typeface="Cambria Math" panose="02040503050406030204" pitchFamily="18" charset="0"/>
                                        </a:rPr>
                                        <m:t>0</m:t>
                                      </m:r>
                                      <m:r>
                                        <a:rPr lang="ar-SA" i="0">
                                          <a:solidFill>
                                            <a:schemeClr val="tx1"/>
                                          </a:solidFill>
                                          <a:latin typeface="Cambria Math" panose="02040503050406030204" pitchFamily="18" charset="0"/>
                                        </a:rPr>
                                        <m:t>.</m:t>
                                      </m:r>
                                      <m:r>
                                        <a:rPr lang="ar-SA" i="0">
                                          <a:solidFill>
                                            <a:schemeClr val="tx1"/>
                                          </a:solidFill>
                                          <a:latin typeface="Cambria Math" panose="02040503050406030204" pitchFamily="18" charset="0"/>
                                        </a:rPr>
                                        <m:t>5</m:t>
                                      </m:r>
                                      <m:r>
                                        <a:rPr lang="ar-SA" i="0">
                                          <a:solidFill>
                                            <a:schemeClr val="tx1"/>
                                          </a:solidFill>
                                          <a:latin typeface="Cambria Math" panose="02040503050406030204" pitchFamily="18" charset="0"/>
                                        </a:rPr>
                                        <m:t>∗</m:t>
                                      </m:r>
                                      <m:f>
                                        <m:fPr>
                                          <m:type m:val="lin"/>
                                          <m:ctrlPr>
                                            <a:rPr lang="ar-SA" i="1">
                                              <a:solidFill>
                                                <a:schemeClr val="tx1"/>
                                              </a:solidFill>
                                              <a:latin typeface="Cambria Math" panose="02040503050406030204" pitchFamily="18" charset="0"/>
                                            </a:rPr>
                                          </m:ctrlPr>
                                        </m:fPr>
                                        <m:num>
                                          <m:sSup>
                                            <m:sSupPr>
                                              <m:ctrlPr>
                                                <a:rPr lang="ar-SA" i="1" smtClean="0">
                                                  <a:solidFill>
                                                    <a:srgbClr val="836967"/>
                                                  </a:solidFill>
                                                  <a:latin typeface="Cambria Math" panose="02040503050406030204" pitchFamily="18" charset="0"/>
                                                </a:rPr>
                                              </m:ctrlPr>
                                            </m:sSupPr>
                                            <m:e>
                                              <m:d>
                                                <m:dPr>
                                                  <m:begChr m:val="‖"/>
                                                  <m:endChr m:val="‖"/>
                                                  <m:ctrlPr>
                                                    <a:rPr lang="ar-SA" i="1">
                                                      <a:solidFill>
                                                        <a:srgbClr val="836967"/>
                                                      </a:solidFill>
                                                      <a:latin typeface="Cambria Math" panose="02040503050406030204" pitchFamily="18" charset="0"/>
                                                    </a:rPr>
                                                  </m:ctrlPr>
                                                </m:dPr>
                                                <m:e>
                                                  <m:sSub>
                                                    <m:sSubPr>
                                                      <m:ctrlPr>
                                                        <a:rPr lang="ar-SA" i="1">
                                                          <a:solidFill>
                                                            <a:srgbClr val="836967"/>
                                                          </a:solidFill>
                                                          <a:latin typeface="Cambria Math" panose="02040503050406030204" pitchFamily="18" charset="0"/>
                                                        </a:rPr>
                                                      </m:ctrlPr>
                                                    </m:sSubPr>
                                                    <m:e>
                                                      <m:r>
                                                        <a:rPr lang="en-US" b="0" i="1" smtClean="0">
                                                          <a:latin typeface="Cambria Math" panose="02040503050406030204" pitchFamily="18" charset="0"/>
                                                        </a:rPr>
                                                        <m:t>𝑥</m:t>
                                                      </m:r>
                                                    </m:e>
                                                    <m:sub>
                                                      <m:r>
                                                        <a:rPr lang="ar-SA" i="1">
                                                          <a:latin typeface="Cambria Math" panose="02040503050406030204" pitchFamily="18" charset="0"/>
                                                        </a:rPr>
                                                        <m:t>𝑖</m:t>
                                                      </m:r>
                                                    </m:sub>
                                                  </m:sSub>
                                                  <m:r>
                                                    <a:rPr lang="ar-SA" i="0">
                                                      <a:latin typeface="Cambria Math" panose="02040503050406030204" pitchFamily="18" charset="0"/>
                                                    </a:rPr>
                                                    <m:t>−</m:t>
                                                  </m:r>
                                                  <m:sSub>
                                                    <m:sSubPr>
                                                      <m:ctrlPr>
                                                        <a:rPr lang="ar-SA" i="1">
                                                          <a:solidFill>
                                                            <a:srgbClr val="836967"/>
                                                          </a:solidFill>
                                                          <a:latin typeface="Cambria Math" panose="02040503050406030204" pitchFamily="18" charset="0"/>
                                                        </a:rPr>
                                                      </m:ctrlPr>
                                                    </m:sSubPr>
                                                    <m:e>
                                                      <m:r>
                                                        <a:rPr lang="en-US" b="0" i="1" smtClean="0">
                                                          <a:latin typeface="Cambria Math" panose="02040503050406030204" pitchFamily="18" charset="0"/>
                                                        </a:rPr>
                                                        <m:t>𝑥</m:t>
                                                      </m:r>
                                                    </m:e>
                                                    <m:sub>
                                                      <m:r>
                                                        <a:rPr lang="ar-SA" i="1">
                                                          <a:latin typeface="Cambria Math" panose="02040503050406030204" pitchFamily="18" charset="0"/>
                                                        </a:rPr>
                                                        <m:t>𝑗</m:t>
                                                      </m:r>
                                                    </m:sub>
                                                  </m:sSub>
                                                </m:e>
                                              </m:d>
                                            </m:e>
                                            <m:sup>
                                              <m:r>
                                                <a:rPr lang="ar-SA" i="0">
                                                  <a:latin typeface="Cambria Math" panose="02040503050406030204" pitchFamily="18" charset="0"/>
                                                </a:rPr>
                                                <m:t>2</m:t>
                                              </m:r>
                                            </m:sup>
                                          </m:sSup>
                                        </m:num>
                                        <m:den>
                                          <m:sSup>
                                            <m:sSupPr>
                                              <m:ctrlPr>
                                                <a:rPr lang="ar-SA" i="1">
                                                  <a:solidFill>
                                                    <a:schemeClr val="tx1"/>
                                                  </a:solidFill>
                                                  <a:latin typeface="Cambria Math" panose="02040503050406030204" pitchFamily="18" charset="0"/>
                                                </a:rPr>
                                              </m:ctrlPr>
                                            </m:sSupPr>
                                            <m:e>
                                              <m:r>
                                                <a:rPr lang="ar-SA" i="1">
                                                  <a:solidFill>
                                                    <a:schemeClr val="tx1"/>
                                                  </a:solidFill>
                                                  <a:latin typeface="Cambria Math" panose="02040503050406030204" pitchFamily="18" charset="0"/>
                                                </a:rPr>
                                                <m:t>𝜎</m:t>
                                              </m:r>
                                            </m:e>
                                            <m:sup>
                                              <m:r>
                                                <a:rPr lang="ar-SA" i="0">
                                                  <a:solidFill>
                                                    <a:schemeClr val="tx1"/>
                                                  </a:solidFill>
                                                  <a:latin typeface="Cambria Math" panose="02040503050406030204" pitchFamily="18" charset="0"/>
                                                </a:rPr>
                                                <m:t>2</m:t>
                                              </m:r>
                                            </m:sup>
                                          </m:sSup>
                                        </m:den>
                                      </m:f>
                                    </m:e>
                                  </m:d>
                                </m:e>
                              </m:func>
                            </m:e>
                          </m:nary>
                        </m:den>
                      </m:f>
                    </m:oMath>
                  </m:oMathPara>
                </a14:m>
                <a:endParaRPr lang="ar-SA" dirty="0">
                  <a:solidFill>
                    <a:schemeClr val="tx1"/>
                  </a:solidFill>
                </a:endParaRPr>
              </a:p>
            </p:txBody>
          </p:sp>
        </mc:Choice>
        <mc:Fallback xmlns="">
          <p:sp>
            <p:nvSpPr>
              <p:cNvPr id="10" name="TextBox 9">
                <a:extLst>
                  <a:ext uri="{FF2B5EF4-FFF2-40B4-BE49-F238E27FC236}">
                    <a16:creationId xmlns:a16="http://schemas.microsoft.com/office/drawing/2014/main" id="{6A835D75-6F46-4E4A-2744-94507461D050}"/>
                  </a:ext>
                </a:extLst>
              </p:cNvPr>
              <p:cNvSpPr txBox="1">
                <a:spLocks noRot="1" noChangeAspect="1" noMove="1" noResize="1" noEditPoints="1" noAdjustHandles="1" noChangeArrowheads="1" noChangeShapeType="1" noTextEdit="1"/>
              </p:cNvSpPr>
              <p:nvPr/>
            </p:nvSpPr>
            <p:spPr>
              <a:xfrm>
                <a:off x="1523308" y="4775661"/>
                <a:ext cx="4047968" cy="970202"/>
              </a:xfrm>
              <a:prstGeom prst="rect">
                <a:avLst/>
              </a:prstGeom>
              <a:blipFill>
                <a:blip r:embed="rId3"/>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7284EF-EC51-93DC-9E1E-78B0392D1FCB}"/>
                  </a:ext>
                </a:extLst>
              </p:cNvPr>
              <p:cNvSpPr txBox="1"/>
              <p:nvPr/>
            </p:nvSpPr>
            <p:spPr>
              <a:xfrm>
                <a:off x="5994803" y="4775661"/>
                <a:ext cx="3136756" cy="795026"/>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ar-S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d>
                            <m:dPr>
                              <m:begChr m:val=""/>
                              <m:endChr m:val="|"/>
                              <m:ctrlPr>
                                <a:rPr lang="ar-SA" i="1">
                                  <a:solidFill>
                                    <a:schemeClr val="tx1"/>
                                  </a:solidFill>
                                  <a:latin typeface="Cambria Math" panose="02040503050406030204" pitchFamily="18" charset="0"/>
                                </a:rPr>
                              </m:ctrlPr>
                            </m:dPr>
                            <m:e>
                              <m:r>
                                <a:rPr lang="ar-SA" i="1">
                                  <a:solidFill>
                                    <a:schemeClr val="tx1"/>
                                  </a:solidFill>
                                  <a:latin typeface="Cambria Math" panose="02040503050406030204" pitchFamily="18" charset="0"/>
                                </a:rPr>
                                <m:t>𝑗</m:t>
                              </m:r>
                            </m:e>
                          </m:d>
                          <m:r>
                            <a:rPr lang="ar-SA" i="1">
                              <a:solidFill>
                                <a:schemeClr val="tx1"/>
                              </a:solidFill>
                              <a:latin typeface="Cambria Math" panose="02040503050406030204" pitchFamily="18" charset="0"/>
                            </a:rPr>
                            <m:t>𝑖</m:t>
                          </m:r>
                        </m:sub>
                      </m:sSub>
                      <m:r>
                        <a:rPr lang="ar-SA" i="0">
                          <a:latin typeface="Cambria Math" panose="02040503050406030204" pitchFamily="18" charset="0"/>
                        </a:rPr>
                        <m:t>=</m:t>
                      </m:r>
                      <m:f>
                        <m:fPr>
                          <m:ctrlPr>
                            <a:rPr lang="ar-SA" i="1">
                              <a:solidFill>
                                <a:srgbClr val="836967"/>
                              </a:solidFill>
                              <a:latin typeface="Cambria Math" panose="02040503050406030204" pitchFamily="18" charset="0"/>
                            </a:rPr>
                          </m:ctrlPr>
                        </m:fPr>
                        <m:num>
                          <m:sSup>
                            <m:sSupPr>
                              <m:ctrlPr>
                                <a:rPr lang="ar-SA" i="1">
                                  <a:solidFill>
                                    <a:srgbClr val="836967"/>
                                  </a:solidFill>
                                  <a:latin typeface="Cambria Math" panose="02040503050406030204" pitchFamily="18" charset="0"/>
                                </a:rPr>
                              </m:ctrlPr>
                            </m:sSupPr>
                            <m:e>
                              <m:d>
                                <m:dPr>
                                  <m:ctrlPr>
                                    <a:rPr lang="ar-SA" i="1">
                                      <a:solidFill>
                                        <a:srgbClr val="836967"/>
                                      </a:solidFill>
                                      <a:latin typeface="Cambria Math" panose="02040503050406030204" pitchFamily="18" charset="0"/>
                                    </a:rPr>
                                  </m:ctrlPr>
                                </m:dPr>
                                <m:e>
                                  <m:r>
                                    <a:rPr lang="ar-SA" i="0">
                                      <a:latin typeface="Cambria Math" panose="02040503050406030204" pitchFamily="18" charset="0"/>
                                    </a:rPr>
                                    <m:t>1</m:t>
                                  </m:r>
                                  <m:r>
                                    <a:rPr lang="ar-SA" i="0">
                                      <a:latin typeface="Cambria Math" panose="02040503050406030204" pitchFamily="18" charset="0"/>
                                    </a:rPr>
                                    <m:t>+</m:t>
                                  </m:r>
                                  <m:sSup>
                                    <m:sSupPr>
                                      <m:ctrlPr>
                                        <a:rPr lang="ar-SA" i="1">
                                          <a:solidFill>
                                            <a:srgbClr val="836967"/>
                                          </a:solidFill>
                                          <a:latin typeface="Cambria Math" panose="02040503050406030204" pitchFamily="18" charset="0"/>
                                        </a:rPr>
                                      </m:ctrlPr>
                                    </m:sSupPr>
                                    <m:e>
                                      <m:d>
                                        <m:dPr>
                                          <m:begChr m:val="‖"/>
                                          <m:endChr m:val="‖"/>
                                          <m:ctrlPr>
                                            <a:rPr lang="ar-SA" i="1">
                                              <a:solidFill>
                                                <a:srgbClr val="836967"/>
                                              </a:solidFill>
                                              <a:latin typeface="Cambria Math" panose="02040503050406030204" pitchFamily="18" charset="0"/>
                                            </a:rPr>
                                          </m:ctrlPr>
                                        </m:dPr>
                                        <m:e>
                                          <m:sSub>
                                            <m:sSubPr>
                                              <m:ctrlPr>
                                                <a:rPr lang="ar-SA" i="1">
                                                  <a:solidFill>
                                                    <a:srgbClr val="836967"/>
                                                  </a:solidFill>
                                                  <a:latin typeface="Cambria Math" panose="02040503050406030204" pitchFamily="18" charset="0"/>
                                                </a:rPr>
                                              </m:ctrlPr>
                                            </m:sSubPr>
                                            <m:e>
                                              <m:r>
                                                <a:rPr lang="ar-SA" i="1">
                                                  <a:latin typeface="Cambria Math" panose="02040503050406030204" pitchFamily="18" charset="0"/>
                                                </a:rPr>
                                                <m:t>𝑦</m:t>
                                              </m:r>
                                            </m:e>
                                            <m:sub>
                                              <m:r>
                                                <a:rPr lang="ar-SA" i="1">
                                                  <a:latin typeface="Cambria Math" panose="02040503050406030204" pitchFamily="18" charset="0"/>
                                                </a:rPr>
                                                <m:t>𝑖</m:t>
                                              </m:r>
                                            </m:sub>
                                          </m:sSub>
                                          <m:r>
                                            <a:rPr lang="ar-SA" i="0">
                                              <a:latin typeface="Cambria Math" panose="02040503050406030204" pitchFamily="18" charset="0"/>
                                            </a:rPr>
                                            <m:t>−</m:t>
                                          </m:r>
                                          <m:sSub>
                                            <m:sSubPr>
                                              <m:ctrlPr>
                                                <a:rPr lang="ar-SA" i="1">
                                                  <a:solidFill>
                                                    <a:srgbClr val="836967"/>
                                                  </a:solidFill>
                                                  <a:latin typeface="Cambria Math" panose="02040503050406030204" pitchFamily="18" charset="0"/>
                                                </a:rPr>
                                              </m:ctrlPr>
                                            </m:sSubPr>
                                            <m:e>
                                              <m:r>
                                                <a:rPr lang="ar-SA" i="1">
                                                  <a:latin typeface="Cambria Math" panose="02040503050406030204" pitchFamily="18" charset="0"/>
                                                </a:rPr>
                                                <m:t>𝑦</m:t>
                                              </m:r>
                                            </m:e>
                                            <m:sub>
                                              <m:r>
                                                <a:rPr lang="ar-SA" i="1">
                                                  <a:latin typeface="Cambria Math" panose="02040503050406030204" pitchFamily="18" charset="0"/>
                                                </a:rPr>
                                                <m:t>𝑗</m:t>
                                              </m:r>
                                            </m:sub>
                                          </m:sSub>
                                        </m:e>
                                      </m:d>
                                    </m:e>
                                    <m:sup>
                                      <m:r>
                                        <a:rPr lang="ar-SA" i="0">
                                          <a:latin typeface="Cambria Math" panose="02040503050406030204" pitchFamily="18" charset="0"/>
                                        </a:rPr>
                                        <m:t>2</m:t>
                                      </m:r>
                                    </m:sup>
                                  </m:sSup>
                                </m:e>
                              </m:d>
                            </m:e>
                            <m:sup>
                              <m:r>
                                <a:rPr lang="ar-SA" i="0">
                                  <a:latin typeface="Cambria Math" panose="02040503050406030204" pitchFamily="18" charset="0"/>
                                </a:rPr>
                                <m:t>−</m:t>
                              </m:r>
                              <m:r>
                                <a:rPr lang="ar-SA" i="0">
                                  <a:latin typeface="Cambria Math" panose="02040503050406030204" pitchFamily="18" charset="0"/>
                                </a:rPr>
                                <m:t>1</m:t>
                              </m:r>
                            </m:sup>
                          </m:sSup>
                        </m:num>
                        <m:den>
                          <m:nary>
                            <m:naryPr>
                              <m:chr m:val="∑"/>
                              <m:limLoc m:val="subSup"/>
                              <m:grow m:val="on"/>
                              <m:supHide m:val="on"/>
                              <m:ctrlPr>
                                <a:rPr lang="ar-SA" i="1">
                                  <a:latin typeface="Cambria Math" panose="02040503050406030204" pitchFamily="18" charset="0"/>
                                </a:rPr>
                              </m:ctrlPr>
                            </m:naryPr>
                            <m:sub>
                              <m:r>
                                <a:rPr lang="ar-SA" i="1">
                                  <a:latin typeface="Cambria Math" panose="02040503050406030204" pitchFamily="18" charset="0"/>
                                </a:rPr>
                                <m:t>𝑘</m:t>
                              </m:r>
                              <m:r>
                                <a:rPr lang="ar-SA" i="0">
                                  <a:latin typeface="Cambria Math" panose="02040503050406030204" pitchFamily="18" charset="0"/>
                                </a:rPr>
                                <m:t>≠</m:t>
                              </m:r>
                              <m:r>
                                <a:rPr lang="ar-SA" i="1">
                                  <a:latin typeface="Cambria Math" panose="02040503050406030204" pitchFamily="18" charset="0"/>
                                </a:rPr>
                                <m:t>𝑖</m:t>
                              </m:r>
                            </m:sub>
                            <m:sup/>
                            <m:e>
                              <m:sSup>
                                <m:sSupPr>
                                  <m:ctrlPr>
                                    <a:rPr lang="ar-SA" i="1">
                                      <a:solidFill>
                                        <a:srgbClr val="836967"/>
                                      </a:solidFill>
                                      <a:latin typeface="Cambria Math" panose="02040503050406030204" pitchFamily="18" charset="0"/>
                                    </a:rPr>
                                  </m:ctrlPr>
                                </m:sSupPr>
                                <m:e>
                                  <m:d>
                                    <m:dPr>
                                      <m:ctrlPr>
                                        <a:rPr lang="ar-SA" i="1">
                                          <a:solidFill>
                                            <a:srgbClr val="836967"/>
                                          </a:solidFill>
                                          <a:latin typeface="Cambria Math" panose="02040503050406030204" pitchFamily="18" charset="0"/>
                                        </a:rPr>
                                      </m:ctrlPr>
                                    </m:dPr>
                                    <m:e>
                                      <m:r>
                                        <a:rPr lang="ar-SA" i="0">
                                          <a:latin typeface="Cambria Math" panose="02040503050406030204" pitchFamily="18" charset="0"/>
                                        </a:rPr>
                                        <m:t>1</m:t>
                                      </m:r>
                                      <m:r>
                                        <a:rPr lang="ar-SA" i="0">
                                          <a:latin typeface="Cambria Math" panose="02040503050406030204" pitchFamily="18" charset="0"/>
                                        </a:rPr>
                                        <m:t>+</m:t>
                                      </m:r>
                                      <m:sSup>
                                        <m:sSupPr>
                                          <m:ctrlPr>
                                            <a:rPr lang="ar-SA" i="1">
                                              <a:solidFill>
                                                <a:srgbClr val="836967"/>
                                              </a:solidFill>
                                              <a:latin typeface="Cambria Math" panose="02040503050406030204" pitchFamily="18" charset="0"/>
                                            </a:rPr>
                                          </m:ctrlPr>
                                        </m:sSupPr>
                                        <m:e>
                                          <m:d>
                                            <m:dPr>
                                              <m:begChr m:val="‖"/>
                                              <m:endChr m:val="‖"/>
                                              <m:ctrlPr>
                                                <a:rPr lang="ar-SA" i="1">
                                                  <a:solidFill>
                                                    <a:srgbClr val="836967"/>
                                                  </a:solidFill>
                                                  <a:latin typeface="Cambria Math" panose="02040503050406030204" pitchFamily="18" charset="0"/>
                                                </a:rPr>
                                              </m:ctrlPr>
                                            </m:dPr>
                                            <m:e>
                                              <m:sSub>
                                                <m:sSubPr>
                                                  <m:ctrlPr>
                                                    <a:rPr lang="ar-SA" i="1">
                                                      <a:solidFill>
                                                        <a:srgbClr val="836967"/>
                                                      </a:solidFill>
                                                      <a:latin typeface="Cambria Math" panose="02040503050406030204" pitchFamily="18" charset="0"/>
                                                    </a:rPr>
                                                  </m:ctrlPr>
                                                </m:sSubPr>
                                                <m:e>
                                                  <m:r>
                                                    <a:rPr lang="ar-SA" i="1">
                                                      <a:latin typeface="Cambria Math" panose="02040503050406030204" pitchFamily="18" charset="0"/>
                                                    </a:rPr>
                                                    <m:t>𝑦</m:t>
                                                  </m:r>
                                                </m:e>
                                                <m:sub>
                                                  <m:r>
                                                    <a:rPr lang="ar-SA" i="1">
                                                      <a:latin typeface="Cambria Math" panose="02040503050406030204" pitchFamily="18" charset="0"/>
                                                    </a:rPr>
                                                    <m:t>𝑖</m:t>
                                                  </m:r>
                                                </m:sub>
                                              </m:sSub>
                                              <m:r>
                                                <a:rPr lang="ar-SA" i="0">
                                                  <a:latin typeface="Cambria Math" panose="02040503050406030204" pitchFamily="18" charset="0"/>
                                                </a:rPr>
                                                <m:t>−</m:t>
                                              </m:r>
                                              <m:sSub>
                                                <m:sSubPr>
                                                  <m:ctrlPr>
                                                    <a:rPr lang="ar-SA" i="1">
                                                      <a:solidFill>
                                                        <a:srgbClr val="836967"/>
                                                      </a:solidFill>
                                                      <a:latin typeface="Cambria Math" panose="02040503050406030204" pitchFamily="18" charset="0"/>
                                                    </a:rPr>
                                                  </m:ctrlPr>
                                                </m:sSubPr>
                                                <m:e>
                                                  <m:r>
                                                    <a:rPr lang="ar-SA" i="1">
                                                      <a:latin typeface="Cambria Math" panose="02040503050406030204" pitchFamily="18" charset="0"/>
                                                    </a:rPr>
                                                    <m:t>𝑦</m:t>
                                                  </m:r>
                                                </m:e>
                                                <m:sub>
                                                  <m:r>
                                                    <a:rPr lang="ar-SA" i="1">
                                                      <a:latin typeface="Cambria Math" panose="02040503050406030204" pitchFamily="18" charset="0"/>
                                                    </a:rPr>
                                                    <m:t>𝑘</m:t>
                                                  </m:r>
                                                </m:sub>
                                              </m:sSub>
                                            </m:e>
                                          </m:d>
                                        </m:e>
                                        <m:sup>
                                          <m:r>
                                            <a:rPr lang="ar-SA" i="0">
                                              <a:latin typeface="Cambria Math" panose="02040503050406030204" pitchFamily="18" charset="0"/>
                                            </a:rPr>
                                            <m:t>2</m:t>
                                          </m:r>
                                        </m:sup>
                                      </m:sSup>
                                    </m:e>
                                  </m:d>
                                </m:e>
                                <m:sup>
                                  <m:r>
                                    <a:rPr lang="ar-SA" i="0">
                                      <a:latin typeface="Cambria Math" panose="02040503050406030204" pitchFamily="18" charset="0"/>
                                    </a:rPr>
                                    <m:t>−</m:t>
                                  </m:r>
                                  <m:r>
                                    <a:rPr lang="ar-SA" i="0">
                                      <a:latin typeface="Cambria Math" panose="02040503050406030204" pitchFamily="18" charset="0"/>
                                    </a:rPr>
                                    <m:t>1</m:t>
                                  </m:r>
                                </m:sup>
                              </m:sSup>
                            </m:e>
                          </m:nary>
                        </m:den>
                      </m:f>
                    </m:oMath>
                  </m:oMathPara>
                </a14:m>
                <a:endParaRPr lang="ar-SA" dirty="0"/>
              </a:p>
            </p:txBody>
          </p:sp>
        </mc:Choice>
        <mc:Fallback xmlns="">
          <p:sp>
            <p:nvSpPr>
              <p:cNvPr id="11" name="TextBox 10">
                <a:extLst>
                  <a:ext uri="{FF2B5EF4-FFF2-40B4-BE49-F238E27FC236}">
                    <a16:creationId xmlns:a16="http://schemas.microsoft.com/office/drawing/2014/main" id="{EC7284EF-EC51-93DC-9E1E-78B0392D1FCB}"/>
                  </a:ext>
                </a:extLst>
              </p:cNvPr>
              <p:cNvSpPr txBox="1">
                <a:spLocks noRot="1" noChangeAspect="1" noMove="1" noResize="1" noEditPoints="1" noAdjustHandles="1" noChangeArrowheads="1" noChangeShapeType="1" noTextEdit="1"/>
              </p:cNvSpPr>
              <p:nvPr/>
            </p:nvSpPr>
            <p:spPr>
              <a:xfrm>
                <a:off x="5994803" y="4775661"/>
                <a:ext cx="3136756" cy="795026"/>
              </a:xfrm>
              <a:prstGeom prst="rect">
                <a:avLst/>
              </a:prstGeom>
              <a:blipFill>
                <a:blip r:embed="rId4"/>
                <a:stretch>
                  <a:fillRect/>
                </a:stretch>
              </a:blipFill>
            </p:spPr>
            <p:txBody>
              <a:bodyPr/>
              <a:lstStyle/>
              <a:p>
                <a:r>
                  <a:rPr lang="ar-SA">
                    <a:noFill/>
                  </a:rPr>
                  <a:t> </a:t>
                </a:r>
              </a:p>
            </p:txBody>
          </p:sp>
        </mc:Fallback>
      </mc:AlternateContent>
      <p:cxnSp>
        <p:nvCxnSpPr>
          <p:cNvPr id="15" name="Straight Arrow Connector 14">
            <a:extLst>
              <a:ext uri="{FF2B5EF4-FFF2-40B4-BE49-F238E27FC236}">
                <a16:creationId xmlns:a16="http://schemas.microsoft.com/office/drawing/2014/main" id="{A958C4FF-94F4-9541-F069-9E13B4A035EC}"/>
              </a:ext>
            </a:extLst>
          </p:cNvPr>
          <p:cNvCxnSpPr/>
          <p:nvPr/>
        </p:nvCxnSpPr>
        <p:spPr>
          <a:xfrm flipH="1">
            <a:off x="3936077" y="3453939"/>
            <a:ext cx="423949" cy="140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AA6D58-6304-C6ED-FD29-F5FD79A4BB69}"/>
              </a:ext>
            </a:extLst>
          </p:cNvPr>
          <p:cNvCxnSpPr/>
          <p:nvPr/>
        </p:nvCxnSpPr>
        <p:spPr>
          <a:xfrm>
            <a:off x="4039986" y="3000895"/>
            <a:ext cx="332509" cy="19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ABDC322-B887-D0F7-FD6B-5A388CF2295A}"/>
              </a:ext>
            </a:extLst>
          </p:cNvPr>
          <p:cNvCxnSpPr/>
          <p:nvPr/>
        </p:nvCxnSpPr>
        <p:spPr>
          <a:xfrm flipH="1">
            <a:off x="7739150" y="3499659"/>
            <a:ext cx="507076" cy="1400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22035B-8E4D-8ED1-AD84-26BA358F481A}"/>
              </a:ext>
            </a:extLst>
          </p:cNvPr>
          <p:cNvCxnSpPr/>
          <p:nvPr/>
        </p:nvCxnSpPr>
        <p:spPr>
          <a:xfrm>
            <a:off x="8038408" y="3167150"/>
            <a:ext cx="124691" cy="1745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D4050AB-FC63-486A-B57F-8040E550944F}"/>
                  </a:ext>
                </a:extLst>
              </p:cNvPr>
              <p:cNvSpPr txBox="1"/>
              <p:nvPr/>
            </p:nvSpPr>
            <p:spPr>
              <a:xfrm>
                <a:off x="554510" y="5863420"/>
                <a:ext cx="5197897" cy="668645"/>
              </a:xfrm>
              <a:prstGeom prst="rect">
                <a:avLst/>
              </a:prstGeom>
              <a:noFill/>
            </p:spPr>
            <p:txBody>
              <a:bodyPr wrap="square">
                <a:spAutoFit/>
              </a:bodyPr>
              <a:lstStyle/>
              <a:p>
                <a14:m>
                  <m:oMath xmlns:m="http://schemas.openxmlformats.org/officeDocument/2006/math">
                    <m:sSub>
                      <m:sSubPr>
                        <m:ctrlPr>
                          <a:rPr lang="ar-S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d>
                          <m:dPr>
                            <m:begChr m:val=""/>
                            <m:endChr m:val="|"/>
                            <m:ctrlPr>
                              <a:rPr lang="ar-SA" i="1">
                                <a:solidFill>
                                  <a:schemeClr val="tx1"/>
                                </a:solidFill>
                                <a:latin typeface="Cambria Math" panose="02040503050406030204" pitchFamily="18" charset="0"/>
                              </a:rPr>
                            </m:ctrlPr>
                          </m:dPr>
                          <m:e>
                            <m:r>
                              <a:rPr lang="ar-SA" i="1">
                                <a:solidFill>
                                  <a:schemeClr val="tx1"/>
                                </a:solidFill>
                                <a:latin typeface="Cambria Math" panose="02040503050406030204" pitchFamily="18" charset="0"/>
                              </a:rPr>
                              <m:t>𝑗</m:t>
                            </m:r>
                          </m:e>
                        </m:d>
                        <m:r>
                          <a:rPr lang="ar-SA" i="1">
                            <a:solidFill>
                              <a:schemeClr val="tx1"/>
                            </a:solidFill>
                            <a:latin typeface="Cambria Math" panose="02040503050406030204" pitchFamily="18" charset="0"/>
                          </a:rPr>
                          <m:t>𝑖</m:t>
                        </m:r>
                      </m:sub>
                    </m:sSub>
                  </m:oMath>
                </a14:m>
                <a:r>
                  <a:rPr lang="ar-SA" dirty="0"/>
                  <a:t> </a:t>
                </a:r>
                <a:r>
                  <a:rPr lang="en-US" dirty="0"/>
                  <a:t>= probability distribution of the neighborhood in the high-dimensional space </a:t>
                </a:r>
                <a:endParaRPr lang="ar-SA" dirty="0"/>
              </a:p>
            </p:txBody>
          </p:sp>
        </mc:Choice>
        <mc:Fallback xmlns="">
          <p:sp>
            <p:nvSpPr>
              <p:cNvPr id="23" name="TextBox 22">
                <a:extLst>
                  <a:ext uri="{FF2B5EF4-FFF2-40B4-BE49-F238E27FC236}">
                    <a16:creationId xmlns:a16="http://schemas.microsoft.com/office/drawing/2014/main" id="{4D4050AB-FC63-486A-B57F-8040E550944F}"/>
                  </a:ext>
                </a:extLst>
              </p:cNvPr>
              <p:cNvSpPr txBox="1">
                <a:spLocks noRot="1" noChangeAspect="1" noMove="1" noResize="1" noEditPoints="1" noAdjustHandles="1" noChangeArrowheads="1" noChangeShapeType="1" noTextEdit="1"/>
              </p:cNvSpPr>
              <p:nvPr/>
            </p:nvSpPr>
            <p:spPr>
              <a:xfrm>
                <a:off x="554510" y="5863420"/>
                <a:ext cx="5197897" cy="668645"/>
              </a:xfrm>
              <a:prstGeom prst="rect">
                <a:avLst/>
              </a:prstGeom>
              <a:blipFill>
                <a:blip r:embed="rId5"/>
                <a:stretch>
                  <a:fillRect l="-1055" t="-31818" b="-34545"/>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D00F41-E270-A547-EC86-09060CA9CDE3}"/>
                  </a:ext>
                </a:extLst>
              </p:cNvPr>
              <p:cNvSpPr txBox="1"/>
              <p:nvPr/>
            </p:nvSpPr>
            <p:spPr>
              <a:xfrm>
                <a:off x="5994803" y="5863419"/>
                <a:ext cx="5197897" cy="668645"/>
              </a:xfrm>
              <a:prstGeom prst="rect">
                <a:avLst/>
              </a:prstGeom>
              <a:noFill/>
            </p:spPr>
            <p:txBody>
              <a:bodyPr wrap="square">
                <a:spAutoFit/>
              </a:bodyPr>
              <a:lstStyle/>
              <a:p>
                <a14:m>
                  <m:oMath xmlns:m="http://schemas.openxmlformats.org/officeDocument/2006/math">
                    <m:sSub>
                      <m:sSubPr>
                        <m:ctrlPr>
                          <a:rPr lang="ar-S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d>
                          <m:dPr>
                            <m:begChr m:val=""/>
                            <m:endChr m:val="|"/>
                            <m:ctrlPr>
                              <a:rPr lang="ar-SA" i="1">
                                <a:solidFill>
                                  <a:schemeClr val="tx1"/>
                                </a:solidFill>
                                <a:latin typeface="Cambria Math" panose="02040503050406030204" pitchFamily="18" charset="0"/>
                              </a:rPr>
                            </m:ctrlPr>
                          </m:dPr>
                          <m:e>
                            <m:r>
                              <a:rPr lang="ar-SA" i="1">
                                <a:solidFill>
                                  <a:schemeClr val="tx1"/>
                                </a:solidFill>
                                <a:latin typeface="Cambria Math" panose="02040503050406030204" pitchFamily="18" charset="0"/>
                              </a:rPr>
                              <m:t>𝑗</m:t>
                            </m:r>
                          </m:e>
                        </m:d>
                        <m:r>
                          <a:rPr lang="ar-SA" i="1">
                            <a:solidFill>
                              <a:schemeClr val="tx1"/>
                            </a:solidFill>
                            <a:latin typeface="Cambria Math" panose="02040503050406030204" pitchFamily="18" charset="0"/>
                          </a:rPr>
                          <m:t>𝑖</m:t>
                        </m:r>
                      </m:sub>
                    </m:sSub>
                  </m:oMath>
                </a14:m>
                <a:r>
                  <a:rPr lang="ar-SA" dirty="0"/>
                  <a:t> </a:t>
                </a:r>
                <a:r>
                  <a:rPr lang="en-US" dirty="0"/>
                  <a:t>= a probability distribution of the neighborhood in the low-dimensional space </a:t>
                </a:r>
                <a:endParaRPr lang="ar-SA" dirty="0"/>
              </a:p>
            </p:txBody>
          </p:sp>
        </mc:Choice>
        <mc:Fallback xmlns="">
          <p:sp>
            <p:nvSpPr>
              <p:cNvPr id="25" name="TextBox 24">
                <a:extLst>
                  <a:ext uri="{FF2B5EF4-FFF2-40B4-BE49-F238E27FC236}">
                    <a16:creationId xmlns:a16="http://schemas.microsoft.com/office/drawing/2014/main" id="{35D00F41-E270-A547-EC86-09060CA9CDE3}"/>
                  </a:ext>
                </a:extLst>
              </p:cNvPr>
              <p:cNvSpPr txBox="1">
                <a:spLocks noRot="1" noChangeAspect="1" noMove="1" noResize="1" noEditPoints="1" noAdjustHandles="1" noChangeArrowheads="1" noChangeShapeType="1" noTextEdit="1"/>
              </p:cNvSpPr>
              <p:nvPr/>
            </p:nvSpPr>
            <p:spPr>
              <a:xfrm>
                <a:off x="5994803" y="5863419"/>
                <a:ext cx="5197897" cy="668645"/>
              </a:xfrm>
              <a:prstGeom prst="rect">
                <a:avLst/>
              </a:prstGeom>
              <a:blipFill>
                <a:blip r:embed="rId6"/>
                <a:stretch>
                  <a:fillRect l="-938" t="-31818" b="-34545"/>
                </a:stretch>
              </a:blipFill>
            </p:spPr>
            <p:txBody>
              <a:bodyPr/>
              <a:lstStyle/>
              <a:p>
                <a:r>
                  <a:rPr lang="ar-SA">
                    <a:noFill/>
                  </a:rPr>
                  <a:t> </a:t>
                </a:r>
              </a:p>
            </p:txBody>
          </p:sp>
        </mc:Fallback>
      </mc:AlternateContent>
    </p:spTree>
    <p:extLst>
      <p:ext uri="{BB962C8B-B14F-4D97-AF65-F5344CB8AC3E}">
        <p14:creationId xmlns:p14="http://schemas.microsoft.com/office/powerpoint/2010/main" val="2088215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3A9B-CF7A-2FD9-6989-0DDA5203AAEC}"/>
              </a:ext>
            </a:extLst>
          </p:cNvPr>
          <p:cNvSpPr>
            <a:spLocks noGrp="1"/>
          </p:cNvSpPr>
          <p:nvPr>
            <p:ph type="title"/>
          </p:nvPr>
        </p:nvSpPr>
        <p:spPr/>
        <p:txBody>
          <a:bodyPr/>
          <a:lstStyle/>
          <a:p>
            <a:pPr algn="ctr"/>
            <a:r>
              <a:rPr lang="en-GB" b="1" dirty="0">
                <a:solidFill>
                  <a:srgbClr val="C00000"/>
                </a:solidFill>
              </a:rPr>
              <a:t>Crowding Problem</a:t>
            </a:r>
            <a:endParaRPr lang="ar-SA" b="1" dirty="0">
              <a:solidFill>
                <a:srgbClr val="C00000"/>
              </a:solidFill>
            </a:endParaRPr>
          </a:p>
        </p:txBody>
      </p:sp>
      <p:pic>
        <p:nvPicPr>
          <p:cNvPr id="5" name="Content Placeholder 4">
            <a:extLst>
              <a:ext uri="{FF2B5EF4-FFF2-40B4-BE49-F238E27FC236}">
                <a16:creationId xmlns:a16="http://schemas.microsoft.com/office/drawing/2014/main" id="{F932DF69-5AE7-2313-6594-67F1AF255A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7284" y="2438838"/>
            <a:ext cx="8917432" cy="3124912"/>
          </a:xfrm>
        </p:spPr>
      </p:pic>
    </p:spTree>
    <p:extLst>
      <p:ext uri="{BB962C8B-B14F-4D97-AF65-F5344CB8AC3E}">
        <p14:creationId xmlns:p14="http://schemas.microsoft.com/office/powerpoint/2010/main" val="1877578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20AD-B3FE-56DC-F62A-B1523141CCFA}"/>
              </a:ext>
            </a:extLst>
          </p:cNvPr>
          <p:cNvSpPr>
            <a:spLocks noGrp="1"/>
          </p:cNvSpPr>
          <p:nvPr>
            <p:ph type="title"/>
          </p:nvPr>
        </p:nvSpPr>
        <p:spPr/>
        <p:txBody>
          <a:bodyPr/>
          <a:lstStyle/>
          <a:p>
            <a:pPr algn="ctr"/>
            <a:r>
              <a:rPr lang="en-GB" b="1" dirty="0" err="1">
                <a:solidFill>
                  <a:srgbClr val="C00000"/>
                </a:solidFill>
              </a:rPr>
              <a:t>Mnist</a:t>
            </a:r>
            <a:r>
              <a:rPr lang="en-GB" b="1" dirty="0">
                <a:solidFill>
                  <a:srgbClr val="C00000"/>
                </a:solidFill>
              </a:rPr>
              <a:t> with t-SNE</a:t>
            </a:r>
            <a:endParaRPr lang="ar-SA" b="1" dirty="0">
              <a:solidFill>
                <a:srgbClr val="C00000"/>
              </a:solidFill>
            </a:endParaRPr>
          </a:p>
        </p:txBody>
      </p:sp>
      <p:pic>
        <p:nvPicPr>
          <p:cNvPr id="5" name="Content Placeholder 4">
            <a:extLst>
              <a:ext uri="{FF2B5EF4-FFF2-40B4-BE49-F238E27FC236}">
                <a16:creationId xmlns:a16="http://schemas.microsoft.com/office/drawing/2014/main" id="{93134778-F786-FE49-6076-FDA0C6BA53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512" y="2763842"/>
            <a:ext cx="3389824" cy="2386973"/>
          </a:xfrm>
        </p:spPr>
      </p:pic>
      <p:pic>
        <p:nvPicPr>
          <p:cNvPr id="7" name="Picture 6">
            <a:extLst>
              <a:ext uri="{FF2B5EF4-FFF2-40B4-BE49-F238E27FC236}">
                <a16:creationId xmlns:a16="http://schemas.microsoft.com/office/drawing/2014/main" id="{31C08878-F4ED-01AC-81DB-A9FD8AECB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041" y="2763511"/>
            <a:ext cx="3041179" cy="2387303"/>
          </a:xfrm>
          <a:prstGeom prst="rect">
            <a:avLst/>
          </a:prstGeom>
        </p:spPr>
      </p:pic>
      <p:pic>
        <p:nvPicPr>
          <p:cNvPr id="9" name="Picture 8">
            <a:extLst>
              <a:ext uri="{FF2B5EF4-FFF2-40B4-BE49-F238E27FC236}">
                <a16:creationId xmlns:a16="http://schemas.microsoft.com/office/drawing/2014/main" id="{760A3F89-0141-1D48-FF74-E678B35AE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2288" y="2763511"/>
            <a:ext cx="4019413" cy="2387304"/>
          </a:xfrm>
          <a:prstGeom prst="rect">
            <a:avLst/>
          </a:prstGeom>
        </p:spPr>
      </p:pic>
      <p:sp>
        <p:nvSpPr>
          <p:cNvPr id="10" name="TextBox 9">
            <a:extLst>
              <a:ext uri="{FF2B5EF4-FFF2-40B4-BE49-F238E27FC236}">
                <a16:creationId xmlns:a16="http://schemas.microsoft.com/office/drawing/2014/main" id="{4F013439-7AB7-F253-001E-0200BB920EA2}"/>
              </a:ext>
            </a:extLst>
          </p:cNvPr>
          <p:cNvSpPr txBox="1"/>
          <p:nvPr/>
        </p:nvSpPr>
        <p:spPr>
          <a:xfrm>
            <a:off x="4075463" y="6308209"/>
            <a:ext cx="4041073" cy="369332"/>
          </a:xfrm>
          <a:prstGeom prst="rect">
            <a:avLst/>
          </a:prstGeom>
          <a:noFill/>
        </p:spPr>
        <p:txBody>
          <a:bodyPr wrap="square" rtlCol="1">
            <a:spAutoFit/>
          </a:bodyPr>
          <a:lstStyle/>
          <a:p>
            <a:r>
              <a:rPr lang="en-GB" dirty="0"/>
              <a:t>http://projector.tensorflow.org/</a:t>
            </a:r>
            <a:endParaRPr lang="ar-SA" dirty="0"/>
          </a:p>
        </p:txBody>
      </p:sp>
    </p:spTree>
    <p:extLst>
      <p:ext uri="{BB962C8B-B14F-4D97-AF65-F5344CB8AC3E}">
        <p14:creationId xmlns:p14="http://schemas.microsoft.com/office/powerpoint/2010/main" val="3075793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F2A3-8324-9ED8-B10A-0B4CBBD0A5BE}"/>
              </a:ext>
            </a:extLst>
          </p:cNvPr>
          <p:cNvSpPr>
            <a:spLocks noGrp="1"/>
          </p:cNvSpPr>
          <p:nvPr>
            <p:ph type="title"/>
          </p:nvPr>
        </p:nvSpPr>
        <p:spPr/>
        <p:txBody>
          <a:bodyPr/>
          <a:lstStyle/>
          <a:p>
            <a:pPr algn="ctr"/>
            <a:r>
              <a:rPr lang="en-US" b="1" dirty="0">
                <a:solidFill>
                  <a:srgbClr val="C00000"/>
                </a:solidFill>
              </a:rPr>
              <a:t>What the researchers see and want</a:t>
            </a:r>
            <a:endParaRPr lang="ar-SA" b="1" dirty="0">
              <a:solidFill>
                <a:srgbClr val="C00000"/>
              </a:solidFill>
            </a:endParaRPr>
          </a:p>
        </p:txBody>
      </p:sp>
      <p:sp>
        <p:nvSpPr>
          <p:cNvPr id="3" name="Content Placeholder 2">
            <a:extLst>
              <a:ext uri="{FF2B5EF4-FFF2-40B4-BE49-F238E27FC236}">
                <a16:creationId xmlns:a16="http://schemas.microsoft.com/office/drawing/2014/main" id="{870DCE71-9E67-EB6A-CE4E-6F49655FBADA}"/>
              </a:ext>
            </a:extLst>
          </p:cNvPr>
          <p:cNvSpPr>
            <a:spLocks noGrp="1"/>
          </p:cNvSpPr>
          <p:nvPr>
            <p:ph idx="1"/>
          </p:nvPr>
        </p:nvSpPr>
        <p:spPr>
          <a:xfrm>
            <a:off x="838200" y="2364971"/>
            <a:ext cx="10641676" cy="3811992"/>
          </a:xfrm>
        </p:spPr>
        <p:txBody>
          <a:bodyPr>
            <a:normAutofit/>
          </a:bodyPr>
          <a:lstStyle/>
          <a:p>
            <a:r>
              <a:rPr lang="en-US" sz="2000" dirty="0"/>
              <a:t>The main drawback of t-SNE is that it is a </a:t>
            </a:r>
            <a:r>
              <a:rPr lang="en-US" sz="2000" dirty="0" err="1"/>
              <a:t>transductive</a:t>
            </a:r>
            <a:r>
              <a:rPr lang="en-US" sz="2000" dirty="0"/>
              <a:t> approach, meaning that it can only be applied to the specific dataset it was trained on and cannot be applied to new, unseen data</a:t>
            </a:r>
          </a:p>
          <a:p>
            <a:r>
              <a:rPr lang="en-US" sz="2000" dirty="0"/>
              <a:t>To overcome this limitation, The researchers presents a two-part methodology</a:t>
            </a:r>
          </a:p>
          <a:p>
            <a:pPr marL="800100" lvl="1" indent="-342900">
              <a:buAutoNum type="arabicParenR"/>
            </a:pPr>
            <a:r>
              <a:rPr lang="en-US" sz="1800" dirty="0"/>
              <a:t>The first part adds inductive capabilities to the t-SNE method. By adding inductive capabilities, this methodology makes it possible for t-SNE to generalize from the data it has seen to new, unseen data, whereas previous extensions of t-SNE had only </a:t>
            </a:r>
            <a:r>
              <a:rPr lang="en-US" sz="1800" dirty="0" err="1"/>
              <a:t>transductive</a:t>
            </a:r>
            <a:r>
              <a:rPr lang="en-US" sz="1800" dirty="0"/>
              <a:t> capabilities.</a:t>
            </a:r>
          </a:p>
          <a:p>
            <a:pPr marL="800100" lvl="1" indent="-342900">
              <a:buAutoNum type="arabicParenR"/>
            </a:pPr>
            <a:r>
              <a:rPr lang="en-US" sz="1800" dirty="0"/>
              <a:t>The second part exploits semantic information to perform supervised dimensionality reduction, which results in better separability of the low-dimensional space, this is, it separates better images with no relevance, while retaining the proximity of those images with partial relevance</a:t>
            </a:r>
            <a:r>
              <a:rPr lang="en-US" sz="1600" dirty="0"/>
              <a:t>.</a:t>
            </a:r>
            <a:endParaRPr lang="ar-SA" sz="1600" dirty="0"/>
          </a:p>
        </p:txBody>
      </p:sp>
    </p:spTree>
    <p:extLst>
      <p:ext uri="{BB962C8B-B14F-4D97-AF65-F5344CB8AC3E}">
        <p14:creationId xmlns:p14="http://schemas.microsoft.com/office/powerpoint/2010/main" val="1421924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A86A-97DC-72C1-5B2F-E3FAAF70C6AF}"/>
              </a:ext>
            </a:extLst>
          </p:cNvPr>
          <p:cNvSpPr>
            <a:spLocks noGrp="1"/>
          </p:cNvSpPr>
          <p:nvPr>
            <p:ph type="title"/>
          </p:nvPr>
        </p:nvSpPr>
        <p:spPr/>
        <p:txBody>
          <a:bodyPr/>
          <a:lstStyle/>
          <a:p>
            <a:pPr algn="ctr"/>
            <a:r>
              <a:rPr lang="en-GB" b="1" dirty="0">
                <a:solidFill>
                  <a:srgbClr val="C00000"/>
                </a:solidFill>
              </a:rPr>
              <a:t>multi-label–multi-instance images</a:t>
            </a:r>
            <a:endParaRPr lang="ar-SA" b="1" dirty="0">
              <a:solidFill>
                <a:srgbClr val="C00000"/>
              </a:solidFill>
            </a:endParaRPr>
          </a:p>
        </p:txBody>
      </p:sp>
      <p:sp>
        <p:nvSpPr>
          <p:cNvPr id="7" name="Content Placeholder 6">
            <a:extLst>
              <a:ext uri="{FF2B5EF4-FFF2-40B4-BE49-F238E27FC236}">
                <a16:creationId xmlns:a16="http://schemas.microsoft.com/office/drawing/2014/main" id="{9BD00D4D-CB30-41AF-3ECF-357A354F0C8A}"/>
              </a:ext>
            </a:extLst>
          </p:cNvPr>
          <p:cNvSpPr>
            <a:spLocks noGrp="1"/>
          </p:cNvSpPr>
          <p:nvPr>
            <p:ph idx="1"/>
          </p:nvPr>
        </p:nvSpPr>
        <p:spPr>
          <a:xfrm>
            <a:off x="838200" y="1753985"/>
            <a:ext cx="10515600" cy="4422977"/>
          </a:xfrm>
        </p:spPr>
        <p:txBody>
          <a:bodyPr>
            <a:normAutofit/>
          </a:bodyPr>
          <a:lstStyle/>
          <a:p>
            <a:pPr marL="0" indent="0">
              <a:buNone/>
            </a:pPr>
            <a:r>
              <a:rPr lang="en-US" sz="1600" dirty="0"/>
              <a:t>There are problems with manually browsing large catalogs of visual data, particularly imagery containing multi-label-multi-instance images, which are images with multiple occurrences of objects from one or more possible visual classes. </a:t>
            </a:r>
          </a:p>
          <a:p>
            <a:pPr marL="0" indent="0">
              <a:buNone/>
            </a:pPr>
            <a:r>
              <a:rPr lang="en-US" sz="1600" dirty="0"/>
              <a:t>The authors also proposed a measure of partial relevance for multi-label-multi-instance images and evaluate the proposed methodologies with retrieval experiments and visualization scenarios on the PASCAL Visual Object Classes dataset (VOC2012).</a:t>
            </a:r>
            <a:endParaRPr lang="ar-SA" sz="1600" dirty="0"/>
          </a:p>
          <a:p>
            <a:pPr marL="0" indent="0">
              <a:buNone/>
            </a:pPr>
            <a:endParaRPr lang="ar-SA" sz="1600" dirty="0"/>
          </a:p>
        </p:txBody>
      </p:sp>
      <p:pic>
        <p:nvPicPr>
          <p:cNvPr id="8" name="Content Placeholder 4">
            <a:extLst>
              <a:ext uri="{FF2B5EF4-FFF2-40B4-BE49-F238E27FC236}">
                <a16:creationId xmlns:a16="http://schemas.microsoft.com/office/drawing/2014/main" id="{07F14BFD-7619-64A4-A2D5-C20E58CE4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848" y="3541906"/>
            <a:ext cx="10515600" cy="2988644"/>
          </a:xfrm>
          <a:prstGeom prst="rect">
            <a:avLst/>
          </a:prstGeom>
        </p:spPr>
      </p:pic>
    </p:spTree>
    <p:extLst>
      <p:ext uri="{BB962C8B-B14F-4D97-AF65-F5344CB8AC3E}">
        <p14:creationId xmlns:p14="http://schemas.microsoft.com/office/powerpoint/2010/main" val="139032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4F784C7-AB20-5E14-6FB4-A60643F7500B}"/>
              </a:ext>
            </a:extLst>
          </p:cNvPr>
          <p:cNvSpPr>
            <a:spLocks noGrp="1"/>
          </p:cNvSpPr>
          <p:nvPr>
            <p:ph idx="1"/>
          </p:nvPr>
        </p:nvSpPr>
        <p:spPr>
          <a:xfrm>
            <a:off x="643468" y="1782981"/>
            <a:ext cx="5200379" cy="4393982"/>
          </a:xfrm>
        </p:spPr>
        <p:txBody>
          <a:bodyPr>
            <a:normAutofit/>
          </a:bodyPr>
          <a:lstStyle/>
          <a:p>
            <a:pPr marL="0" indent="0">
              <a:buNone/>
            </a:pPr>
            <a:r>
              <a:rPr lang="en-US" sz="1050" dirty="0"/>
              <a:t>To add inductive capabilities to t-SNE The authors propose a two-fold process. </a:t>
            </a:r>
          </a:p>
          <a:p>
            <a:r>
              <a:rPr lang="en-US" sz="1050" dirty="0"/>
              <a:t>First to estimate low-dimensional representations of a training set with the base t-SNE</a:t>
            </a:r>
          </a:p>
          <a:p>
            <a:r>
              <a:rPr lang="en-US" sz="1050" dirty="0"/>
              <a:t>Then, with the same training set, to train a Deep Neural Network that could learn to approximate/replicate the dimensionality reduction process using pairs (𝑥𝑖 , 𝑦𝑖 ), where 𝑦𝑖 correspond to the lowdimensional representation previously estimated for 𝑥𝑖 .</a:t>
            </a:r>
          </a:p>
          <a:p>
            <a:pPr marL="0" indent="0">
              <a:buNone/>
            </a:pPr>
            <a:r>
              <a:rPr lang="en-US" sz="1050" dirty="0"/>
              <a:t>Our network consists in a series of 5 fully-connected layers, i.e., a Multi-layer Perceptron (MLP), with the following characteristics:</a:t>
            </a:r>
          </a:p>
          <a:p>
            <a:pPr marL="0" indent="0">
              <a:buNone/>
            </a:pPr>
            <a:r>
              <a:rPr lang="en-US" sz="1050" dirty="0"/>
              <a:t> 1. The input layer where the high-dimensional representations are to be fed (it lacks of transfer function). Its size corresponds to the dimensionality of 𝑥𝑖 , e.g., 4094-D .</a:t>
            </a:r>
          </a:p>
          <a:p>
            <a:pPr marL="0" indent="0">
              <a:buNone/>
            </a:pPr>
            <a:r>
              <a:rPr lang="en-US" sz="1050" dirty="0"/>
              <a:t> 2. Three fully-connected hidden layers with 128, 32, and 8 units, respectively. All units in the hidden layers implement the </a:t>
            </a:r>
            <a:r>
              <a:rPr lang="en-US" sz="1050" dirty="0" err="1"/>
              <a:t>ReLU</a:t>
            </a:r>
            <a:r>
              <a:rPr lang="en-US" sz="1050" dirty="0"/>
              <a:t> activation function. </a:t>
            </a:r>
          </a:p>
          <a:p>
            <a:pPr marL="0" indent="0">
              <a:buNone/>
            </a:pPr>
            <a:r>
              <a:rPr lang="en-US" sz="1050" dirty="0"/>
              <a:t>3. The output layer whose size corresponds to the dimensionality of 𝑦𝑖 , e.g., 2 units in the example shown in next image. All units in this layer are full-connected and implement a sigmoid activation function. </a:t>
            </a:r>
          </a:p>
          <a:p>
            <a:pPr marL="0" indent="0">
              <a:buNone/>
            </a:pPr>
            <a:r>
              <a:rPr lang="en-US" sz="1050" dirty="0"/>
              <a:t>4. The network is trained using stochastic gradient descent (SGD) with mini-batches of 30 examples. </a:t>
            </a:r>
          </a:p>
          <a:p>
            <a:pPr marL="0" indent="0">
              <a:buNone/>
            </a:pPr>
            <a:r>
              <a:rPr lang="en-US" sz="1050" dirty="0"/>
              <a:t>5. SGD relies on a learning rate of 0.001 and momentum of 0.01. </a:t>
            </a:r>
          </a:p>
          <a:p>
            <a:pPr marL="0" indent="0">
              <a:buNone/>
            </a:pPr>
            <a:r>
              <a:rPr lang="en-US" sz="1050" dirty="0"/>
              <a:t>6. It uses the mean square error (</a:t>
            </a:r>
            <a:r>
              <a:rPr lang="en-US" sz="1050" dirty="0" err="1"/>
              <a:t>mse</a:t>
            </a:r>
            <a:r>
              <a:rPr lang="en-US" sz="1050" dirty="0"/>
              <a:t>) as loss function. </a:t>
            </a:r>
          </a:p>
          <a:p>
            <a:pPr marL="0" indent="0">
              <a:buNone/>
            </a:pPr>
            <a:r>
              <a:rPr lang="en-US" sz="1050" dirty="0"/>
              <a:t>7. The network is trained during 300 epochs.</a:t>
            </a:r>
            <a:endParaRPr lang="ar-SA" sz="1050" dirty="0"/>
          </a:p>
          <a:p>
            <a:pPr marL="0" indent="0">
              <a:buNone/>
            </a:pPr>
            <a:endParaRPr lang="ar-SA" sz="1050" dirty="0"/>
          </a:p>
        </p:txBody>
      </p:sp>
      <p:sp>
        <p:nvSpPr>
          <p:cNvPr id="30"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 schematic&#10;&#10;Description automatically generated">
            <a:extLst>
              <a:ext uri="{FF2B5EF4-FFF2-40B4-BE49-F238E27FC236}">
                <a16:creationId xmlns:a16="http://schemas.microsoft.com/office/drawing/2014/main" id="{7970E320-A64A-64D6-3B75-00AF6E802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813" y="2390695"/>
            <a:ext cx="5290720" cy="2076608"/>
          </a:xfrm>
          <a:prstGeom prst="rect">
            <a:avLst/>
          </a:prstGeom>
        </p:spPr>
      </p:pic>
      <p:grpSp>
        <p:nvGrpSpPr>
          <p:cNvPr id="32" name="Group 17">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9" name="Isosceles Triangle 18">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0">
            <a:extLst>
              <a:ext uri="{FF2B5EF4-FFF2-40B4-BE49-F238E27FC236}">
                <a16:creationId xmlns:a16="http://schemas.microsoft.com/office/drawing/2014/main" id="{5F9D3722-FAB4-7C5D-0842-30ECE638019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rgbClr val="C00000"/>
                </a:solidFill>
              </a:rPr>
              <a:t>Add inductive capabilities to t-SNE</a:t>
            </a:r>
            <a:endParaRPr lang="ar-SA" dirty="0"/>
          </a:p>
        </p:txBody>
      </p:sp>
    </p:spTree>
    <p:extLst>
      <p:ext uri="{BB962C8B-B14F-4D97-AF65-F5344CB8AC3E}">
        <p14:creationId xmlns:p14="http://schemas.microsoft.com/office/powerpoint/2010/main" val="1548149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686A-031A-9438-04E5-30F5136A2881}"/>
              </a:ext>
            </a:extLst>
          </p:cNvPr>
          <p:cNvSpPr>
            <a:spLocks noGrp="1"/>
          </p:cNvSpPr>
          <p:nvPr>
            <p:ph type="title"/>
          </p:nvPr>
        </p:nvSpPr>
        <p:spPr/>
        <p:txBody>
          <a:bodyPr/>
          <a:lstStyle/>
          <a:p>
            <a:pPr algn="ctr"/>
            <a:r>
              <a:rPr lang="en-GB" b="1" dirty="0">
                <a:solidFill>
                  <a:srgbClr val="C00000"/>
                </a:solidFill>
              </a:rPr>
              <a:t>Image description</a:t>
            </a:r>
            <a:endParaRPr lang="ar-SA" b="1" dirty="0">
              <a:solidFill>
                <a:srgbClr val="C00000"/>
              </a:solidFill>
            </a:endParaRPr>
          </a:p>
        </p:txBody>
      </p:sp>
      <p:pic>
        <p:nvPicPr>
          <p:cNvPr id="5" name="Content Placeholder 4">
            <a:extLst>
              <a:ext uri="{FF2B5EF4-FFF2-40B4-BE49-F238E27FC236}">
                <a16:creationId xmlns:a16="http://schemas.microsoft.com/office/drawing/2014/main" id="{82176E7F-6FA1-6627-DBAE-B93BF15A7B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7425" y="1813156"/>
            <a:ext cx="9437150" cy="4351338"/>
          </a:xfrm>
        </p:spPr>
      </p:pic>
      <p:sp>
        <p:nvSpPr>
          <p:cNvPr id="6" name="TextBox 5">
            <a:extLst>
              <a:ext uri="{FF2B5EF4-FFF2-40B4-BE49-F238E27FC236}">
                <a16:creationId xmlns:a16="http://schemas.microsoft.com/office/drawing/2014/main" id="{F897DF7B-3D57-56A7-EC76-1B995EFD0A3B}"/>
              </a:ext>
            </a:extLst>
          </p:cNvPr>
          <p:cNvSpPr txBox="1"/>
          <p:nvPr/>
        </p:nvSpPr>
        <p:spPr>
          <a:xfrm>
            <a:off x="594360" y="2585258"/>
            <a:ext cx="1691640" cy="523220"/>
          </a:xfrm>
          <a:prstGeom prst="rect">
            <a:avLst/>
          </a:prstGeom>
          <a:noFill/>
        </p:spPr>
        <p:txBody>
          <a:bodyPr wrap="square" rtlCol="1">
            <a:spAutoFit/>
          </a:bodyPr>
          <a:lstStyle/>
          <a:p>
            <a:r>
              <a:rPr lang="en-GB" sz="2800" b="1" dirty="0" err="1"/>
              <a:t>VGGnet</a:t>
            </a:r>
            <a:r>
              <a:rPr lang="en-GB" sz="2800" b="1" dirty="0"/>
              <a:t> : </a:t>
            </a:r>
            <a:endParaRPr lang="ar-SA" sz="2800" b="1" dirty="0"/>
          </a:p>
        </p:txBody>
      </p:sp>
    </p:spTree>
    <p:extLst>
      <p:ext uri="{BB962C8B-B14F-4D97-AF65-F5344CB8AC3E}">
        <p14:creationId xmlns:p14="http://schemas.microsoft.com/office/powerpoint/2010/main" val="2797469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1551</TotalTime>
  <Words>1328</Words>
  <Application>Microsoft Office PowerPoint</Application>
  <PresentationFormat>Widescreen</PresentationFormat>
  <Paragraphs>74</Paragraphs>
  <Slides>17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Meiryo</vt:lpstr>
      <vt:lpstr>Arial</vt:lpstr>
      <vt:lpstr>Calibri</vt:lpstr>
      <vt:lpstr>Calibri Light</vt:lpstr>
      <vt:lpstr>Cambria Math</vt:lpstr>
      <vt:lpstr>Helvetica Neue</vt:lpstr>
      <vt:lpstr>Söhne</vt:lpstr>
      <vt:lpstr>Office Theme</vt:lpstr>
      <vt:lpstr>Inductive t-SNE via deep learning to visualize multi-label images (2019)</vt:lpstr>
      <vt:lpstr>What is t-SNE?</vt:lpstr>
      <vt:lpstr>t-SNE(t-distributed stochastic neighbor embedding)</vt:lpstr>
      <vt:lpstr>Crowding Problem</vt:lpstr>
      <vt:lpstr>Mnist with t-SNE</vt:lpstr>
      <vt:lpstr>What the researchers see and want</vt:lpstr>
      <vt:lpstr>multi-label–multi-instance images</vt:lpstr>
      <vt:lpstr>PowerPoint Presentation</vt:lpstr>
      <vt:lpstr>Image description</vt:lpstr>
      <vt:lpstr>Supervised t-SNE</vt:lpstr>
      <vt:lpstr>Partial relevance</vt:lpstr>
      <vt:lpstr>Data</vt:lpstr>
      <vt:lpstr>visualizations with label </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Inductive t-SNE via deep learning to visualize multi-label images</dc:title>
  <dc:creator>Mohammad Khayyo</dc:creator>
  <cp:lastModifiedBy>Mohammad Khayyo</cp:lastModifiedBy>
  <cp:revision>25</cp:revision>
  <dcterms:created xsi:type="dcterms:W3CDTF">2023-01-22T17:05:37Z</dcterms:created>
  <dcterms:modified xsi:type="dcterms:W3CDTF">2023-01-24T12:30:13Z</dcterms:modified>
</cp:coreProperties>
</file>